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handoutMasterIdLst>
    <p:handoutMasterId r:id="rId25"/>
  </p:handoutMasterIdLst>
  <p:sldIdLst>
    <p:sldId id="324" r:id="rId2"/>
    <p:sldId id="327" r:id="rId3"/>
    <p:sldId id="260" r:id="rId4"/>
    <p:sldId id="315" r:id="rId5"/>
    <p:sldId id="272" r:id="rId6"/>
    <p:sldId id="313" r:id="rId7"/>
    <p:sldId id="312" r:id="rId8"/>
    <p:sldId id="316" r:id="rId9"/>
    <p:sldId id="262" r:id="rId10"/>
    <p:sldId id="314" r:id="rId11"/>
    <p:sldId id="268" r:id="rId12"/>
    <p:sldId id="318" r:id="rId13"/>
    <p:sldId id="270" r:id="rId14"/>
    <p:sldId id="325" r:id="rId15"/>
    <p:sldId id="326" r:id="rId16"/>
    <p:sldId id="319" r:id="rId17"/>
    <p:sldId id="265" r:id="rId18"/>
    <p:sldId id="320" r:id="rId19"/>
    <p:sldId id="321" r:id="rId20"/>
    <p:sldId id="322" r:id="rId21"/>
    <p:sldId id="267" r:id="rId22"/>
    <p:sldId id="271" r:id="rId23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Changa Light" panose="020B0604020202020204" charset="-78"/>
      <p:regular r:id="rId28"/>
      <p:bold r:id="rId29"/>
    </p:embeddedFont>
    <p:embeddedFont>
      <p:font typeface="Changa Medium" panose="020B0604020202020204" charset="-78"/>
      <p:regular r:id="rId30"/>
      <p:bold r:id="rId31"/>
    </p:embeddedFont>
    <p:embeddedFont>
      <p:font typeface="DM Sans" panose="020B0604020202020204" charset="0"/>
      <p:regular r:id="rId32"/>
      <p:bold r:id="rId33"/>
      <p:italic r:id="rId34"/>
      <p:boldItalic r:id="rId35"/>
    </p:embeddedFont>
    <p:embeddedFont>
      <p:font typeface="Jura Medium" panose="020B0604020202020204" charset="0"/>
      <p:regular r:id="rId36"/>
      <p:bold r:id="rId37"/>
    </p:embeddedFont>
    <p:embeddedFont>
      <p:font typeface="Nunito Light" pitchFamily="2" charset="0"/>
      <p:regular r:id="rId38"/>
      <p:italic r:id="rId39"/>
    </p:embeddedFont>
    <p:embeddedFont>
      <p:font typeface="Orbitron" panose="020B0604020202020204" charset="0"/>
      <p:regular r:id="rId40"/>
      <p:bold r:id="rId41"/>
    </p:embeddedFont>
    <p:embeddedFont>
      <p:font typeface="Orbitron Medium" panose="020B0604020202020204" charset="0"/>
      <p:regular r:id="rId42"/>
      <p:bold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lam Mouhtat" initials="AM" lastIdx="1" clrIdx="0">
    <p:extLst>
      <p:ext uri="{19B8F6BF-5375-455C-9EA6-DF929625EA0E}">
        <p15:presenceInfo xmlns:p15="http://schemas.microsoft.com/office/powerpoint/2012/main" userId="87a5cd601acb3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19ED0C-1DB1-4227-89BE-40923D25F415}">
  <a:tblStyle styleId="{C519ED0C-1DB1-4227-89BE-40923D25F4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B2A6D8-20A6-4E45-B167-62D675873E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277" autoAdjust="0"/>
  </p:normalViewPr>
  <p:slideViewPr>
    <p:cSldViewPr snapToGrid="0">
      <p:cViewPr varScale="1">
        <p:scale>
          <a:sx n="82" d="100"/>
          <a:sy n="82" d="100"/>
        </p:scale>
        <p:origin x="10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lam Mouhtat" userId="87a5cd601acb30bf" providerId="LiveId" clId="{198F2560-0042-4164-9339-34ED01D1A00E}"/>
    <pc:docChg chg="modSld">
      <pc:chgData name="Ahlam Mouhtat" userId="87a5cd601acb30bf" providerId="LiveId" clId="{198F2560-0042-4164-9339-34ED01D1A00E}" dt="2024-01-08T12:14:30.413" v="0"/>
      <pc:docMkLst>
        <pc:docMk/>
      </pc:docMkLst>
      <pc:sldChg chg="modNotesTx">
        <pc:chgData name="Ahlam Mouhtat" userId="87a5cd601acb30bf" providerId="LiveId" clId="{198F2560-0042-4164-9339-34ED01D1A00E}" dt="2024-01-08T12:14:30.413" v="0"/>
        <pc:sldMkLst>
          <pc:docMk/>
          <pc:sldMk cId="0" sldId="267"/>
        </pc:sldMkLst>
      </pc:sldChg>
    </pc:docChg>
  </pc:docChgLst>
  <pc:docChgLst>
    <pc:chgData name="Ahlam Mouhtat" userId="87a5cd601acb30bf" providerId="LiveId" clId="{C25D6DB0-5DB4-4126-820E-15D4B118C4DE}"/>
    <pc:docChg chg="modSld">
      <pc:chgData name="Ahlam Mouhtat" userId="87a5cd601acb30bf" providerId="LiveId" clId="{C25D6DB0-5DB4-4126-820E-15D4B118C4DE}" dt="2024-01-07T20:54:24.599" v="5" actId="20577"/>
      <pc:docMkLst>
        <pc:docMk/>
      </pc:docMkLst>
      <pc:sldChg chg="modNotesTx">
        <pc:chgData name="Ahlam Mouhtat" userId="87a5cd601acb30bf" providerId="LiveId" clId="{C25D6DB0-5DB4-4126-820E-15D4B118C4DE}" dt="2024-01-07T20:54:24.599" v="5" actId="20577"/>
        <pc:sldMkLst>
          <pc:docMk/>
          <pc:sldMk cId="0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50A7CD-2B0E-48BC-B1E0-19F5378500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1F417-BB1B-4337-812E-DCDC7E66A9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B9BE4-8D55-4C83-A215-2B486BCC08DF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85866-1FD3-4C5F-8B14-A5DE6FFF5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CD18F-1362-4A88-95A1-4278F51DC9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E2D64-9AE3-4F49-8423-0C468204D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69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98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Fonction Continûment Différentiable :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La fonction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doit être suffisamment régulière, ce qui est indiqué par sa classe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C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1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Zéro Isolé :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un zéro isolé de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ce qui signifie qu'il existe une région autour de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où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ne s'annule qu'en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Matrice Jacobienne Inversible :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La matrice jacobienne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DF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(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)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en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doit être inversible, indiquant que la méthode de Newton peut être appliquée.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Existence d'une Boule :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Il existe une boule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B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(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)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autour de 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dans laquelle la méthode de Newton converge.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Convergence Géométrique :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La convergence de la méthode de Newton est de nature géométrique, ce qui signifie que le taux de convergence est rapide, assurant une convergence exponentielle vers la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55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e71a4a866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e71a4a866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958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En d'autres termes, c'est une valeur </a:t>
            </a:r>
            <a:r>
              <a:rPr lang="fr-FR" b="0" i="0">
                <a:solidFill>
                  <a:srgbClr val="D1D5DB"/>
                </a:solidFill>
                <a:effectLst/>
                <a:latin typeface="Söhne"/>
              </a:rPr>
              <a:t>de </a:t>
            </a:r>
            <a:r>
              <a:rPr lang="fr-FR" b="0" i="1">
                <a:solidFill>
                  <a:srgbClr val="D1D5DB"/>
                </a:solidFill>
                <a:effectLst/>
                <a:latin typeface="KaTeX_Math"/>
              </a:rPr>
              <a:t>x</a:t>
            </a:r>
            <a:r>
              <a:rPr lang="fr-FR" b="0" i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telle </a:t>
            </a:r>
            <a:r>
              <a:rPr lang="fr-FR" b="0" i="0">
                <a:solidFill>
                  <a:srgbClr val="D1D5DB"/>
                </a:solidFill>
                <a:effectLst/>
                <a:latin typeface="Söhne"/>
              </a:rPr>
              <a:t>que </a:t>
            </a:r>
            <a:r>
              <a:rPr lang="fr-FR" b="0" i="1">
                <a:solidFill>
                  <a:srgbClr val="D1D5DB"/>
                </a:solidFill>
                <a:effectLst/>
                <a:latin typeface="KaTeX_Math"/>
              </a:rPr>
              <a:t>f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(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x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)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proche de zéro. Dans le contexte de l'optimisation, cela peut être utilisé pour trouver des points stationnaires de la fonction où la dérivée s'annule.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En d'autres termes, c'est une valeur </a:t>
            </a:r>
            <a:r>
              <a:rPr lang="fr-FR" b="0" i="0">
                <a:solidFill>
                  <a:srgbClr val="D1D5DB"/>
                </a:solidFill>
                <a:effectLst/>
                <a:latin typeface="Söhne"/>
              </a:rPr>
              <a:t>de </a:t>
            </a:r>
            <a:r>
              <a:rPr lang="fr-FR" b="0" i="1">
                <a:solidFill>
                  <a:srgbClr val="D1D5DB"/>
                </a:solidFill>
                <a:effectLst/>
                <a:latin typeface="KaTeX_Math"/>
              </a:rPr>
              <a:t>x</a:t>
            </a:r>
            <a:r>
              <a:rPr lang="fr-FR" b="0" i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telle </a:t>
            </a:r>
            <a:r>
              <a:rPr lang="fr-FR" b="0" i="0">
                <a:solidFill>
                  <a:srgbClr val="D1D5DB"/>
                </a:solidFill>
                <a:effectLst/>
                <a:latin typeface="Söhne"/>
              </a:rPr>
              <a:t>que </a:t>
            </a:r>
            <a:r>
              <a:rPr lang="fr-FR" b="0" i="1">
                <a:solidFill>
                  <a:srgbClr val="D1D5DB"/>
                </a:solidFill>
                <a:effectLst/>
                <a:latin typeface="KaTeX_Math"/>
              </a:rPr>
              <a:t>f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(</a:t>
            </a:r>
            <a:r>
              <a:rPr lang="fr-FR" b="0" i="1" dirty="0">
                <a:solidFill>
                  <a:srgbClr val="D1D5DB"/>
                </a:solidFill>
                <a:effectLst/>
                <a:latin typeface="KaTeX_Math"/>
              </a:rPr>
              <a:t>x</a:t>
            </a:r>
            <a:r>
              <a:rPr lang="fr-FR" b="0" i="0" dirty="0">
                <a:solidFill>
                  <a:srgbClr val="D1D5DB"/>
                </a:solidFill>
                <a:effectLst/>
                <a:latin typeface="KaTeX_Main"/>
              </a:rPr>
              <a:t>)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proche de zéro. Dans le contexte de l'optimisation, cela peut être utilisé pour trouver des points stationnaires de la fonction où la dérivée s'annule.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806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+mn-lt"/>
              </a:rPr>
              <a:t>Ce résultat souligne la sensibilité de la Méthode de Newton aux conditions initiales et son potentiel pour une convergence rapide vers une solution optimale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872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60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03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016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En résumé, la méthode de Newton en optimisation sans contrainte représente une approche robuste et rapide pour atteindre les points optimaux des fonctions. </a:t>
            </a:r>
            <a:r>
              <a:rPr lang="fr-FR"/>
              <a:t>Bien qu'elle présente certaines limitations dans des contextes spécifiques, son utilité et son efficacité en font une technique incontournable pour résoudre divers problèmes d'optimisation sans contrainte.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e71a4a866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e71a4a866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90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06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7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0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297700" y="3105050"/>
            <a:ext cx="4548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876450"/>
            <a:ext cx="1429800" cy="123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97700" y="4171700"/>
            <a:ext cx="4088400" cy="4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0013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9000018">
            <a:off x="5389972" y="-384852"/>
            <a:ext cx="596861" cy="726475"/>
          </a:xfrm>
          <a:custGeom>
            <a:avLst/>
            <a:gdLst/>
            <a:ahLst/>
            <a:cxnLst/>
            <a:rect l="l" t="t" r="r" b="b"/>
            <a:pathLst>
              <a:path w="1865" h="2270" extrusionOk="0">
                <a:moveTo>
                  <a:pt x="1745" y="608"/>
                </a:moveTo>
                <a:cubicBezTo>
                  <a:pt x="1745" y="607"/>
                  <a:pt x="1745" y="606"/>
                  <a:pt x="1744" y="605"/>
                </a:cubicBezTo>
                <a:cubicBezTo>
                  <a:pt x="1744" y="602"/>
                  <a:pt x="1743" y="600"/>
                  <a:pt x="1742" y="598"/>
                </a:cubicBezTo>
                <a:cubicBezTo>
                  <a:pt x="1740" y="596"/>
                  <a:pt x="1739" y="594"/>
                  <a:pt x="1738" y="593"/>
                </a:cubicBezTo>
                <a:cubicBezTo>
                  <a:pt x="1737" y="591"/>
                  <a:pt x="1735" y="590"/>
                  <a:pt x="1733" y="588"/>
                </a:cubicBezTo>
                <a:cubicBezTo>
                  <a:pt x="1732" y="586"/>
                  <a:pt x="1730" y="585"/>
                  <a:pt x="1728" y="584"/>
                </a:cubicBezTo>
                <a:cubicBezTo>
                  <a:pt x="1727" y="583"/>
                  <a:pt x="1726" y="582"/>
                  <a:pt x="1725" y="582"/>
                </a:cubicBezTo>
                <a:lnTo>
                  <a:pt x="507" y="4"/>
                </a:lnTo>
                <a:cubicBezTo>
                  <a:pt x="506" y="3"/>
                  <a:pt x="505" y="3"/>
                  <a:pt x="504" y="3"/>
                </a:cubicBezTo>
                <a:cubicBezTo>
                  <a:pt x="501" y="2"/>
                  <a:pt x="499" y="1"/>
                  <a:pt x="497" y="1"/>
                </a:cubicBezTo>
                <a:cubicBezTo>
                  <a:pt x="494" y="1"/>
                  <a:pt x="492" y="0"/>
                  <a:pt x="490" y="0"/>
                </a:cubicBezTo>
                <a:cubicBezTo>
                  <a:pt x="489" y="0"/>
                  <a:pt x="488" y="0"/>
                  <a:pt x="487" y="0"/>
                </a:cubicBezTo>
                <a:cubicBezTo>
                  <a:pt x="485" y="0"/>
                  <a:pt x="485" y="1"/>
                  <a:pt x="483" y="1"/>
                </a:cubicBezTo>
                <a:cubicBezTo>
                  <a:pt x="481" y="2"/>
                  <a:pt x="479" y="2"/>
                  <a:pt x="477" y="3"/>
                </a:cubicBezTo>
                <a:cubicBezTo>
                  <a:pt x="475" y="4"/>
                  <a:pt x="473" y="5"/>
                  <a:pt x="471" y="6"/>
                </a:cubicBezTo>
                <a:cubicBezTo>
                  <a:pt x="470" y="7"/>
                  <a:pt x="468" y="9"/>
                  <a:pt x="466" y="10"/>
                </a:cubicBezTo>
                <a:cubicBezTo>
                  <a:pt x="465" y="12"/>
                  <a:pt x="464" y="14"/>
                  <a:pt x="463" y="16"/>
                </a:cubicBezTo>
                <a:cubicBezTo>
                  <a:pt x="462" y="16"/>
                  <a:pt x="461" y="17"/>
                  <a:pt x="461" y="18"/>
                </a:cubicBezTo>
                <a:lnTo>
                  <a:pt x="2" y="984"/>
                </a:lnTo>
                <a:cubicBezTo>
                  <a:pt x="2" y="985"/>
                  <a:pt x="2" y="986"/>
                  <a:pt x="2" y="987"/>
                </a:cubicBezTo>
                <a:cubicBezTo>
                  <a:pt x="1" y="989"/>
                  <a:pt x="0" y="991"/>
                  <a:pt x="0" y="993"/>
                </a:cubicBezTo>
                <a:cubicBezTo>
                  <a:pt x="0" y="996"/>
                  <a:pt x="0" y="998"/>
                  <a:pt x="0" y="1000"/>
                </a:cubicBezTo>
                <a:cubicBezTo>
                  <a:pt x="0" y="1001"/>
                  <a:pt x="0" y="1002"/>
                  <a:pt x="0" y="1003"/>
                </a:cubicBezTo>
                <a:lnTo>
                  <a:pt x="118" y="1661"/>
                </a:lnTo>
                <a:cubicBezTo>
                  <a:pt x="118" y="1662"/>
                  <a:pt x="119" y="1664"/>
                  <a:pt x="119" y="1666"/>
                </a:cubicBezTo>
                <a:cubicBezTo>
                  <a:pt x="120" y="1666"/>
                  <a:pt x="120" y="1667"/>
                  <a:pt x="120" y="1668"/>
                </a:cubicBezTo>
                <a:cubicBezTo>
                  <a:pt x="122" y="1671"/>
                  <a:pt x="124" y="1675"/>
                  <a:pt x="126" y="1678"/>
                </a:cubicBezTo>
                <a:cubicBezTo>
                  <a:pt x="127" y="1678"/>
                  <a:pt x="128" y="1679"/>
                  <a:pt x="128" y="1680"/>
                </a:cubicBezTo>
                <a:cubicBezTo>
                  <a:pt x="131" y="1682"/>
                  <a:pt x="135" y="1685"/>
                  <a:pt x="139" y="1687"/>
                </a:cubicBezTo>
                <a:lnTo>
                  <a:pt x="1357" y="2265"/>
                </a:lnTo>
                <a:cubicBezTo>
                  <a:pt x="1360" y="2267"/>
                  <a:pt x="1365" y="2267"/>
                  <a:pt x="1369" y="2268"/>
                </a:cubicBezTo>
                <a:cubicBezTo>
                  <a:pt x="1370" y="2268"/>
                  <a:pt x="1371" y="2268"/>
                  <a:pt x="1373" y="2268"/>
                </a:cubicBezTo>
                <a:cubicBezTo>
                  <a:pt x="1374" y="2268"/>
                  <a:pt x="1375" y="2269"/>
                  <a:pt x="1377" y="2268"/>
                </a:cubicBezTo>
                <a:cubicBezTo>
                  <a:pt x="1378" y="2268"/>
                  <a:pt x="1379" y="2268"/>
                  <a:pt x="1380" y="2267"/>
                </a:cubicBezTo>
                <a:cubicBezTo>
                  <a:pt x="1382" y="2267"/>
                  <a:pt x="1384" y="2266"/>
                  <a:pt x="1387" y="2265"/>
                </a:cubicBezTo>
                <a:cubicBezTo>
                  <a:pt x="1389" y="2264"/>
                  <a:pt x="1391" y="2263"/>
                  <a:pt x="1392" y="2262"/>
                </a:cubicBezTo>
                <a:cubicBezTo>
                  <a:pt x="1394" y="2261"/>
                  <a:pt x="1395" y="2260"/>
                  <a:pt x="1397" y="2258"/>
                </a:cubicBezTo>
                <a:cubicBezTo>
                  <a:pt x="1399" y="2257"/>
                  <a:pt x="1400" y="2255"/>
                  <a:pt x="1401" y="2253"/>
                </a:cubicBezTo>
                <a:cubicBezTo>
                  <a:pt x="1402" y="2252"/>
                  <a:pt x="1403" y="2251"/>
                  <a:pt x="1403" y="2250"/>
                </a:cubicBezTo>
                <a:lnTo>
                  <a:pt x="1861" y="1284"/>
                </a:lnTo>
                <a:cubicBezTo>
                  <a:pt x="1862" y="1283"/>
                  <a:pt x="1862" y="1282"/>
                  <a:pt x="1862" y="1281"/>
                </a:cubicBezTo>
                <a:cubicBezTo>
                  <a:pt x="1863" y="1279"/>
                  <a:pt x="1863" y="1277"/>
                  <a:pt x="1864" y="1275"/>
                </a:cubicBezTo>
                <a:cubicBezTo>
                  <a:pt x="1864" y="1273"/>
                  <a:pt x="1864" y="1270"/>
                  <a:pt x="1864" y="1268"/>
                </a:cubicBezTo>
                <a:cubicBezTo>
                  <a:pt x="1864" y="1267"/>
                  <a:pt x="1864" y="1266"/>
                  <a:pt x="1864" y="1265"/>
                </a:cubicBezTo>
                <a:lnTo>
                  <a:pt x="1745" y="608"/>
                </a:lnTo>
                <a:moveTo>
                  <a:pt x="1664" y="626"/>
                </a:moveTo>
                <a:lnTo>
                  <a:pt x="1460" y="1057"/>
                </a:lnTo>
                <a:lnTo>
                  <a:pt x="642" y="669"/>
                </a:lnTo>
                <a:lnTo>
                  <a:pt x="538" y="92"/>
                </a:lnTo>
                <a:lnTo>
                  <a:pt x="1664" y="626"/>
                </a:lnTo>
                <a:moveTo>
                  <a:pt x="1431" y="1117"/>
                </a:moveTo>
                <a:lnTo>
                  <a:pt x="1234" y="1533"/>
                </a:lnTo>
                <a:lnTo>
                  <a:pt x="432" y="1152"/>
                </a:lnTo>
                <a:lnTo>
                  <a:pt x="629" y="736"/>
                </a:lnTo>
                <a:lnTo>
                  <a:pt x="1431" y="1117"/>
                </a:lnTo>
                <a:moveTo>
                  <a:pt x="478" y="148"/>
                </a:moveTo>
                <a:lnTo>
                  <a:pt x="574" y="685"/>
                </a:lnTo>
                <a:lnTo>
                  <a:pt x="367" y="1121"/>
                </a:lnTo>
                <a:lnTo>
                  <a:pt x="81" y="985"/>
                </a:lnTo>
                <a:lnTo>
                  <a:pt x="478" y="148"/>
                </a:lnTo>
                <a:moveTo>
                  <a:pt x="80" y="1058"/>
                </a:moveTo>
                <a:lnTo>
                  <a:pt x="339" y="1181"/>
                </a:lnTo>
                <a:lnTo>
                  <a:pt x="167" y="1543"/>
                </a:lnTo>
                <a:lnTo>
                  <a:pt x="80" y="1058"/>
                </a:lnTo>
                <a:moveTo>
                  <a:pt x="198" y="1643"/>
                </a:moveTo>
                <a:lnTo>
                  <a:pt x="403" y="1211"/>
                </a:lnTo>
                <a:lnTo>
                  <a:pt x="1221" y="1599"/>
                </a:lnTo>
                <a:lnTo>
                  <a:pt x="1325" y="2177"/>
                </a:lnTo>
                <a:lnTo>
                  <a:pt x="198" y="1643"/>
                </a:lnTo>
                <a:moveTo>
                  <a:pt x="1385" y="2121"/>
                </a:moveTo>
                <a:lnTo>
                  <a:pt x="1289" y="1584"/>
                </a:lnTo>
                <a:lnTo>
                  <a:pt x="1496" y="1148"/>
                </a:lnTo>
                <a:lnTo>
                  <a:pt x="1782" y="1283"/>
                </a:lnTo>
                <a:lnTo>
                  <a:pt x="1385" y="2121"/>
                </a:lnTo>
                <a:moveTo>
                  <a:pt x="1524" y="1088"/>
                </a:moveTo>
                <a:lnTo>
                  <a:pt x="1696" y="726"/>
                </a:lnTo>
                <a:lnTo>
                  <a:pt x="1783" y="1211"/>
                </a:lnTo>
                <a:lnTo>
                  <a:pt x="1524" y="108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535325" y="2677675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144550" y="1833300"/>
            <a:ext cx="4286100" cy="18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4144550" y="3688000"/>
            <a:ext cx="4286100" cy="9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>
            <a:spLocks noGrp="1"/>
          </p:cNvSpPr>
          <p:nvPr>
            <p:ph type="pic" idx="2"/>
          </p:nvPr>
        </p:nvSpPr>
        <p:spPr>
          <a:xfrm>
            <a:off x="695350" y="539500"/>
            <a:ext cx="3058500" cy="4075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8"/>
          <p:cNvSpPr/>
          <p:nvPr/>
        </p:nvSpPr>
        <p:spPr>
          <a:xfrm>
            <a:off x="3426800" y="1198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2728000" y="190814"/>
            <a:ext cx="543600" cy="227700"/>
          </a:xfrm>
          <a:prstGeom prst="rtTriangl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2163395" y="19101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5847198" y="19101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163395" y="355749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5847198" y="355749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2163395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2163395" y="321335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5847195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5847195" y="321335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890575" y="2050673"/>
            <a:ext cx="1766853" cy="95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156900" y="33098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51750" y="2046829"/>
            <a:ext cx="718200" cy="3009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412325" y="3718859"/>
            <a:ext cx="300900" cy="300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430774" y="2753382"/>
            <a:ext cx="1265351" cy="122064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8573975" y="2164838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918700" y="156590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192" name="Google Shape;192;p24"/>
          <p:cNvSpPr/>
          <p:nvPr/>
        </p:nvSpPr>
        <p:spPr>
          <a:xfrm rot="-3600000">
            <a:off x="8525375" y="1017731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55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1"/>
          </p:nvPr>
        </p:nvSpPr>
        <p:spPr>
          <a:xfrm>
            <a:off x="2223600" y="1239145"/>
            <a:ext cx="4696800" cy="41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57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2149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3"/>
          </p:nvPr>
        </p:nvSpPr>
        <p:spPr>
          <a:xfrm>
            <a:off x="2223600" y="2710410"/>
            <a:ext cx="4696800" cy="41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57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9275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5"/>
          </p:nvPr>
        </p:nvSpPr>
        <p:spPr>
          <a:xfrm>
            <a:off x="2223600" y="4181675"/>
            <a:ext cx="4696800" cy="41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57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318575" y="4856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639" y="2847375"/>
            <a:ext cx="1568299" cy="1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5558">
            <a:off x="6910767" y="3377061"/>
            <a:ext cx="1690667" cy="163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6356900" y="45501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36" name="Google Shape;236;p28"/>
          <p:cNvSpPr/>
          <p:nvPr/>
        </p:nvSpPr>
        <p:spPr>
          <a:xfrm rot="-2700000">
            <a:off x="7414622" y="3026954"/>
            <a:ext cx="177767" cy="17776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5349106" y="4261268"/>
            <a:ext cx="492673" cy="492673"/>
            <a:chOff x="6357825" y="1432425"/>
            <a:chExt cx="462300" cy="462300"/>
          </a:xfrm>
        </p:grpSpPr>
        <p:sp>
          <p:nvSpPr>
            <p:cNvPr id="238" name="Google Shape;238;p28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240" name="Google Shape;240;p28"/>
          <p:cNvSpPr/>
          <p:nvPr/>
        </p:nvSpPr>
        <p:spPr>
          <a:xfrm rot="-1800190">
            <a:off x="8297995" y="2859449"/>
            <a:ext cx="718131" cy="300923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9200" y="1907025"/>
            <a:ext cx="974749" cy="9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6885127" y="2100324"/>
            <a:ext cx="492677" cy="599677"/>
          </a:xfrm>
          <a:custGeom>
            <a:avLst/>
            <a:gdLst/>
            <a:ahLst/>
            <a:cxnLst/>
            <a:rect l="l" t="t" r="r" b="b"/>
            <a:pathLst>
              <a:path w="1865" h="2270" extrusionOk="0">
                <a:moveTo>
                  <a:pt x="1745" y="608"/>
                </a:moveTo>
                <a:cubicBezTo>
                  <a:pt x="1745" y="607"/>
                  <a:pt x="1745" y="606"/>
                  <a:pt x="1744" y="605"/>
                </a:cubicBezTo>
                <a:cubicBezTo>
                  <a:pt x="1744" y="602"/>
                  <a:pt x="1743" y="600"/>
                  <a:pt x="1742" y="598"/>
                </a:cubicBezTo>
                <a:cubicBezTo>
                  <a:pt x="1740" y="596"/>
                  <a:pt x="1739" y="594"/>
                  <a:pt x="1738" y="593"/>
                </a:cubicBezTo>
                <a:cubicBezTo>
                  <a:pt x="1737" y="591"/>
                  <a:pt x="1735" y="590"/>
                  <a:pt x="1733" y="588"/>
                </a:cubicBezTo>
                <a:cubicBezTo>
                  <a:pt x="1732" y="586"/>
                  <a:pt x="1730" y="585"/>
                  <a:pt x="1728" y="584"/>
                </a:cubicBezTo>
                <a:cubicBezTo>
                  <a:pt x="1727" y="583"/>
                  <a:pt x="1726" y="582"/>
                  <a:pt x="1725" y="582"/>
                </a:cubicBezTo>
                <a:lnTo>
                  <a:pt x="507" y="4"/>
                </a:lnTo>
                <a:cubicBezTo>
                  <a:pt x="506" y="3"/>
                  <a:pt x="505" y="3"/>
                  <a:pt x="504" y="3"/>
                </a:cubicBezTo>
                <a:cubicBezTo>
                  <a:pt x="501" y="2"/>
                  <a:pt x="499" y="1"/>
                  <a:pt x="497" y="1"/>
                </a:cubicBezTo>
                <a:cubicBezTo>
                  <a:pt x="494" y="1"/>
                  <a:pt x="492" y="0"/>
                  <a:pt x="490" y="0"/>
                </a:cubicBezTo>
                <a:cubicBezTo>
                  <a:pt x="489" y="0"/>
                  <a:pt x="488" y="0"/>
                  <a:pt x="487" y="0"/>
                </a:cubicBezTo>
                <a:cubicBezTo>
                  <a:pt x="485" y="0"/>
                  <a:pt x="485" y="1"/>
                  <a:pt x="483" y="1"/>
                </a:cubicBezTo>
                <a:cubicBezTo>
                  <a:pt x="481" y="2"/>
                  <a:pt x="479" y="2"/>
                  <a:pt x="477" y="3"/>
                </a:cubicBezTo>
                <a:cubicBezTo>
                  <a:pt x="475" y="4"/>
                  <a:pt x="473" y="5"/>
                  <a:pt x="471" y="6"/>
                </a:cubicBezTo>
                <a:cubicBezTo>
                  <a:pt x="470" y="7"/>
                  <a:pt x="468" y="9"/>
                  <a:pt x="466" y="10"/>
                </a:cubicBezTo>
                <a:cubicBezTo>
                  <a:pt x="465" y="12"/>
                  <a:pt x="464" y="14"/>
                  <a:pt x="463" y="16"/>
                </a:cubicBezTo>
                <a:cubicBezTo>
                  <a:pt x="462" y="16"/>
                  <a:pt x="461" y="17"/>
                  <a:pt x="461" y="18"/>
                </a:cubicBezTo>
                <a:lnTo>
                  <a:pt x="2" y="984"/>
                </a:lnTo>
                <a:cubicBezTo>
                  <a:pt x="2" y="985"/>
                  <a:pt x="2" y="986"/>
                  <a:pt x="2" y="987"/>
                </a:cubicBezTo>
                <a:cubicBezTo>
                  <a:pt x="1" y="989"/>
                  <a:pt x="0" y="991"/>
                  <a:pt x="0" y="993"/>
                </a:cubicBezTo>
                <a:cubicBezTo>
                  <a:pt x="0" y="996"/>
                  <a:pt x="0" y="998"/>
                  <a:pt x="0" y="1000"/>
                </a:cubicBezTo>
                <a:cubicBezTo>
                  <a:pt x="0" y="1001"/>
                  <a:pt x="0" y="1002"/>
                  <a:pt x="0" y="1003"/>
                </a:cubicBezTo>
                <a:lnTo>
                  <a:pt x="118" y="1661"/>
                </a:lnTo>
                <a:cubicBezTo>
                  <a:pt x="118" y="1662"/>
                  <a:pt x="119" y="1664"/>
                  <a:pt x="119" y="1666"/>
                </a:cubicBezTo>
                <a:cubicBezTo>
                  <a:pt x="120" y="1666"/>
                  <a:pt x="120" y="1667"/>
                  <a:pt x="120" y="1668"/>
                </a:cubicBezTo>
                <a:cubicBezTo>
                  <a:pt x="122" y="1671"/>
                  <a:pt x="124" y="1675"/>
                  <a:pt x="126" y="1678"/>
                </a:cubicBezTo>
                <a:cubicBezTo>
                  <a:pt x="127" y="1678"/>
                  <a:pt x="128" y="1679"/>
                  <a:pt x="128" y="1680"/>
                </a:cubicBezTo>
                <a:cubicBezTo>
                  <a:pt x="131" y="1682"/>
                  <a:pt x="135" y="1685"/>
                  <a:pt x="139" y="1687"/>
                </a:cubicBezTo>
                <a:lnTo>
                  <a:pt x="1357" y="2265"/>
                </a:lnTo>
                <a:cubicBezTo>
                  <a:pt x="1360" y="2267"/>
                  <a:pt x="1365" y="2267"/>
                  <a:pt x="1369" y="2268"/>
                </a:cubicBezTo>
                <a:cubicBezTo>
                  <a:pt x="1370" y="2268"/>
                  <a:pt x="1371" y="2268"/>
                  <a:pt x="1373" y="2268"/>
                </a:cubicBezTo>
                <a:cubicBezTo>
                  <a:pt x="1374" y="2268"/>
                  <a:pt x="1375" y="2269"/>
                  <a:pt x="1377" y="2268"/>
                </a:cubicBezTo>
                <a:cubicBezTo>
                  <a:pt x="1378" y="2268"/>
                  <a:pt x="1379" y="2268"/>
                  <a:pt x="1380" y="2267"/>
                </a:cubicBezTo>
                <a:cubicBezTo>
                  <a:pt x="1382" y="2267"/>
                  <a:pt x="1384" y="2266"/>
                  <a:pt x="1387" y="2265"/>
                </a:cubicBezTo>
                <a:cubicBezTo>
                  <a:pt x="1389" y="2264"/>
                  <a:pt x="1391" y="2263"/>
                  <a:pt x="1392" y="2262"/>
                </a:cubicBezTo>
                <a:cubicBezTo>
                  <a:pt x="1394" y="2261"/>
                  <a:pt x="1395" y="2260"/>
                  <a:pt x="1397" y="2258"/>
                </a:cubicBezTo>
                <a:cubicBezTo>
                  <a:pt x="1399" y="2257"/>
                  <a:pt x="1400" y="2255"/>
                  <a:pt x="1401" y="2253"/>
                </a:cubicBezTo>
                <a:cubicBezTo>
                  <a:pt x="1402" y="2252"/>
                  <a:pt x="1403" y="2251"/>
                  <a:pt x="1403" y="2250"/>
                </a:cubicBezTo>
                <a:lnTo>
                  <a:pt x="1861" y="1284"/>
                </a:lnTo>
                <a:cubicBezTo>
                  <a:pt x="1862" y="1283"/>
                  <a:pt x="1862" y="1282"/>
                  <a:pt x="1862" y="1281"/>
                </a:cubicBezTo>
                <a:cubicBezTo>
                  <a:pt x="1863" y="1279"/>
                  <a:pt x="1863" y="1277"/>
                  <a:pt x="1864" y="1275"/>
                </a:cubicBezTo>
                <a:cubicBezTo>
                  <a:pt x="1864" y="1273"/>
                  <a:pt x="1864" y="1270"/>
                  <a:pt x="1864" y="1268"/>
                </a:cubicBezTo>
                <a:cubicBezTo>
                  <a:pt x="1864" y="1267"/>
                  <a:pt x="1864" y="1266"/>
                  <a:pt x="1864" y="1265"/>
                </a:cubicBezTo>
                <a:lnTo>
                  <a:pt x="1745" y="608"/>
                </a:lnTo>
                <a:moveTo>
                  <a:pt x="1664" y="626"/>
                </a:moveTo>
                <a:lnTo>
                  <a:pt x="1460" y="1057"/>
                </a:lnTo>
                <a:lnTo>
                  <a:pt x="642" y="669"/>
                </a:lnTo>
                <a:lnTo>
                  <a:pt x="538" y="92"/>
                </a:lnTo>
                <a:lnTo>
                  <a:pt x="1664" y="626"/>
                </a:lnTo>
                <a:moveTo>
                  <a:pt x="1431" y="1117"/>
                </a:moveTo>
                <a:lnTo>
                  <a:pt x="1234" y="1533"/>
                </a:lnTo>
                <a:lnTo>
                  <a:pt x="432" y="1152"/>
                </a:lnTo>
                <a:lnTo>
                  <a:pt x="629" y="736"/>
                </a:lnTo>
                <a:lnTo>
                  <a:pt x="1431" y="1117"/>
                </a:lnTo>
                <a:moveTo>
                  <a:pt x="478" y="148"/>
                </a:moveTo>
                <a:lnTo>
                  <a:pt x="574" y="685"/>
                </a:lnTo>
                <a:lnTo>
                  <a:pt x="367" y="1121"/>
                </a:lnTo>
                <a:lnTo>
                  <a:pt x="81" y="985"/>
                </a:lnTo>
                <a:lnTo>
                  <a:pt x="478" y="148"/>
                </a:lnTo>
                <a:moveTo>
                  <a:pt x="80" y="1058"/>
                </a:moveTo>
                <a:lnTo>
                  <a:pt x="339" y="1181"/>
                </a:lnTo>
                <a:lnTo>
                  <a:pt x="167" y="1543"/>
                </a:lnTo>
                <a:lnTo>
                  <a:pt x="80" y="1058"/>
                </a:lnTo>
                <a:moveTo>
                  <a:pt x="198" y="1643"/>
                </a:moveTo>
                <a:lnTo>
                  <a:pt x="403" y="1211"/>
                </a:lnTo>
                <a:lnTo>
                  <a:pt x="1221" y="1599"/>
                </a:lnTo>
                <a:lnTo>
                  <a:pt x="1325" y="2177"/>
                </a:lnTo>
                <a:lnTo>
                  <a:pt x="198" y="1643"/>
                </a:lnTo>
                <a:moveTo>
                  <a:pt x="1385" y="2121"/>
                </a:moveTo>
                <a:lnTo>
                  <a:pt x="1289" y="1584"/>
                </a:lnTo>
                <a:lnTo>
                  <a:pt x="1496" y="1148"/>
                </a:lnTo>
                <a:lnTo>
                  <a:pt x="1782" y="1283"/>
                </a:lnTo>
                <a:lnTo>
                  <a:pt x="1385" y="2121"/>
                </a:lnTo>
                <a:moveTo>
                  <a:pt x="1524" y="1088"/>
                </a:moveTo>
                <a:lnTo>
                  <a:pt x="1696" y="726"/>
                </a:lnTo>
                <a:lnTo>
                  <a:pt x="1783" y="1211"/>
                </a:lnTo>
                <a:lnTo>
                  <a:pt x="1524" y="108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4656364" y="4182662"/>
            <a:ext cx="177600" cy="177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406875" y="16060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45" name="Google Shape;245;p28"/>
          <p:cNvSpPr/>
          <p:nvPr/>
        </p:nvSpPr>
        <p:spPr>
          <a:xfrm rot="-2700000">
            <a:off x="192297" y="2433179"/>
            <a:ext cx="177767" cy="17776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246" name="Google Shape;246;p28"/>
          <p:cNvGrpSpPr/>
          <p:nvPr/>
        </p:nvGrpSpPr>
        <p:grpSpPr>
          <a:xfrm rot="5400000">
            <a:off x="-189960" y="359486"/>
            <a:ext cx="596829" cy="596829"/>
            <a:chOff x="6357825" y="1432425"/>
            <a:chExt cx="462300" cy="462300"/>
          </a:xfrm>
        </p:grpSpPr>
        <p:sp>
          <p:nvSpPr>
            <p:cNvPr id="247" name="Google Shape;247;p28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249" name="Google Shape;249;p28"/>
          <p:cNvSpPr/>
          <p:nvPr/>
        </p:nvSpPr>
        <p:spPr>
          <a:xfrm rot="-3600000">
            <a:off x="823925" y="214056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1445950" y="10927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41841">
            <a:off x="505885" y="1460269"/>
            <a:ext cx="1680898" cy="1621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/>
          <p:nvPr/>
        </p:nvSpPr>
        <p:spPr>
          <a:xfrm>
            <a:off x="357675" y="284300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62" y="3306774"/>
            <a:ext cx="1680900" cy="16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 rot="-3400441">
            <a:off x="184473" y="1892740"/>
            <a:ext cx="454102" cy="419966"/>
          </a:xfrm>
          <a:custGeom>
            <a:avLst/>
            <a:gdLst/>
            <a:ahLst/>
            <a:cxnLst/>
            <a:rect l="l" t="t" r="r" b="b"/>
            <a:pathLst>
              <a:path w="1995" h="1845" extrusionOk="0">
                <a:moveTo>
                  <a:pt x="747" y="1844"/>
                </a:moveTo>
                <a:lnTo>
                  <a:pt x="745" y="1844"/>
                </a:lnTo>
                <a:cubicBezTo>
                  <a:pt x="737" y="1843"/>
                  <a:pt x="730" y="1841"/>
                  <a:pt x="725" y="1836"/>
                </a:cubicBezTo>
                <a:cubicBezTo>
                  <a:pt x="723" y="1835"/>
                  <a:pt x="721" y="1833"/>
                  <a:pt x="720" y="1832"/>
                </a:cubicBezTo>
                <a:cubicBezTo>
                  <a:pt x="719" y="1831"/>
                  <a:pt x="718" y="1830"/>
                  <a:pt x="717" y="1828"/>
                </a:cubicBezTo>
                <a:lnTo>
                  <a:pt x="7" y="725"/>
                </a:lnTo>
                <a:cubicBezTo>
                  <a:pt x="2" y="717"/>
                  <a:pt x="0" y="707"/>
                  <a:pt x="3" y="697"/>
                </a:cubicBezTo>
                <a:cubicBezTo>
                  <a:pt x="5" y="688"/>
                  <a:pt x="12" y="680"/>
                  <a:pt x="21" y="675"/>
                </a:cubicBezTo>
                <a:lnTo>
                  <a:pt x="1349" y="4"/>
                </a:lnTo>
                <a:cubicBezTo>
                  <a:pt x="1350" y="4"/>
                  <a:pt x="1350" y="3"/>
                  <a:pt x="1351" y="3"/>
                </a:cubicBezTo>
                <a:cubicBezTo>
                  <a:pt x="1358" y="0"/>
                  <a:pt x="1365" y="0"/>
                  <a:pt x="1371" y="1"/>
                </a:cubicBezTo>
                <a:cubicBezTo>
                  <a:pt x="1374" y="1"/>
                  <a:pt x="1376" y="2"/>
                  <a:pt x="1379" y="3"/>
                </a:cubicBezTo>
                <a:cubicBezTo>
                  <a:pt x="1385" y="6"/>
                  <a:pt x="1390" y="10"/>
                  <a:pt x="1394" y="17"/>
                </a:cubicBezTo>
                <a:cubicBezTo>
                  <a:pt x="1395" y="18"/>
                  <a:pt x="1396" y="19"/>
                  <a:pt x="1396" y="21"/>
                </a:cubicBezTo>
                <a:cubicBezTo>
                  <a:pt x="1397" y="22"/>
                  <a:pt x="1398" y="23"/>
                  <a:pt x="1398" y="24"/>
                </a:cubicBezTo>
                <a:lnTo>
                  <a:pt x="1991" y="1798"/>
                </a:lnTo>
                <a:cubicBezTo>
                  <a:pt x="1994" y="1809"/>
                  <a:pt x="1992" y="1821"/>
                  <a:pt x="1986" y="1830"/>
                </a:cubicBezTo>
                <a:cubicBezTo>
                  <a:pt x="1979" y="1838"/>
                  <a:pt x="1969" y="1843"/>
                  <a:pt x="1958" y="1843"/>
                </a:cubicBezTo>
                <a:lnTo>
                  <a:pt x="747" y="1843"/>
                </a:lnTo>
                <a:cubicBezTo>
                  <a:pt x="747" y="1844"/>
                  <a:pt x="747" y="1844"/>
                  <a:pt x="747" y="1844"/>
                </a:cubicBezTo>
                <a:moveTo>
                  <a:pt x="796" y="1775"/>
                </a:moveTo>
                <a:lnTo>
                  <a:pt x="1909" y="1775"/>
                </a:lnTo>
                <a:lnTo>
                  <a:pt x="1364" y="143"/>
                </a:lnTo>
                <a:lnTo>
                  <a:pt x="796" y="1775"/>
                </a:lnTo>
                <a:moveTo>
                  <a:pt x="86" y="720"/>
                </a:moveTo>
                <a:lnTo>
                  <a:pt x="737" y="1731"/>
                </a:lnTo>
                <a:lnTo>
                  <a:pt x="1303" y="105"/>
                </a:lnTo>
                <a:lnTo>
                  <a:pt x="86" y="72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29" y="2454150"/>
            <a:ext cx="2788448" cy="155225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 rot="5400000">
            <a:off x="3589400" y="3437800"/>
            <a:ext cx="602777" cy="578974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3229225" y="221717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59" name="Google Shape;259;p29"/>
          <p:cNvSpPr/>
          <p:nvPr/>
        </p:nvSpPr>
        <p:spPr>
          <a:xfrm rot="-2700000">
            <a:off x="2574547" y="2182129"/>
            <a:ext cx="177767" cy="17776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60" name="Google Shape;260;p29"/>
          <p:cNvSpPr/>
          <p:nvPr/>
        </p:nvSpPr>
        <p:spPr>
          <a:xfrm rot="-3600000">
            <a:off x="762075" y="3680956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979825" y="454652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20000" y="1740625"/>
            <a:ext cx="4294800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330025" y="1791481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413725" y="136430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713213" y="1300063"/>
            <a:ext cx="46743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9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713284" y="3053536"/>
            <a:ext cx="4674300" cy="78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8588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 rot="5400000">
            <a:off x="624277" y="1322285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-117885" y="1582286"/>
            <a:ext cx="596829" cy="596829"/>
            <a:chOff x="6357825" y="1432425"/>
            <a:chExt cx="462300" cy="462300"/>
          </a:xfrm>
        </p:grpSpPr>
        <p:sp>
          <p:nvSpPr>
            <p:cNvPr id="64" name="Google Shape;64;p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943225"/>
            <a:ext cx="6576000" cy="10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4030699"/>
            <a:ext cx="6576000" cy="497100"/>
          </a:xfrm>
          <a:prstGeom prst="rect">
            <a:avLst/>
          </a:prstGeom>
          <a:solidFill>
            <a:schemeClr val="lt1"/>
          </a:solidFill>
          <a:effectLst>
            <a:outerShdw blurRad="857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0000" y="2204768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3343071" y="2204768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720000" y="39379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3343071" y="39379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966149" y="2204768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966149" y="39379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2513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83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343071" y="12513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3343071" y="2983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5966149" y="12513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966149" y="2983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6"/>
          </p:nvPr>
        </p:nvSpPr>
        <p:spPr>
          <a:xfrm>
            <a:off x="720000" y="186834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3343071" y="186834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5966149" y="186834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9"/>
          </p:nvPr>
        </p:nvSpPr>
        <p:spPr>
          <a:xfrm>
            <a:off x="720000" y="360100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0"/>
          </p:nvPr>
        </p:nvSpPr>
        <p:spPr>
          <a:xfrm>
            <a:off x="3343071" y="360100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5966149" y="360100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Changa Medium"/>
                <a:ea typeface="Changa Medium"/>
                <a:cs typeface="Changa Medium"/>
                <a:sym typeface="Chang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92338">
            <a:off x="8001025" y="535412"/>
            <a:ext cx="1868751" cy="10402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 rot="-4617226">
            <a:off x="43555" y="472208"/>
            <a:ext cx="539636" cy="518316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8453450" y="3116199"/>
            <a:ext cx="524216" cy="484801"/>
          </a:xfrm>
          <a:custGeom>
            <a:avLst/>
            <a:gdLst/>
            <a:ahLst/>
            <a:cxnLst/>
            <a:rect l="l" t="t" r="r" b="b"/>
            <a:pathLst>
              <a:path w="1995" h="1845" extrusionOk="0">
                <a:moveTo>
                  <a:pt x="747" y="1844"/>
                </a:moveTo>
                <a:lnTo>
                  <a:pt x="745" y="1844"/>
                </a:lnTo>
                <a:cubicBezTo>
                  <a:pt x="737" y="1843"/>
                  <a:pt x="730" y="1841"/>
                  <a:pt x="725" y="1836"/>
                </a:cubicBezTo>
                <a:cubicBezTo>
                  <a:pt x="723" y="1835"/>
                  <a:pt x="721" y="1833"/>
                  <a:pt x="720" y="1832"/>
                </a:cubicBezTo>
                <a:cubicBezTo>
                  <a:pt x="719" y="1831"/>
                  <a:pt x="718" y="1830"/>
                  <a:pt x="717" y="1828"/>
                </a:cubicBezTo>
                <a:lnTo>
                  <a:pt x="7" y="725"/>
                </a:lnTo>
                <a:cubicBezTo>
                  <a:pt x="2" y="717"/>
                  <a:pt x="0" y="707"/>
                  <a:pt x="3" y="697"/>
                </a:cubicBezTo>
                <a:cubicBezTo>
                  <a:pt x="5" y="688"/>
                  <a:pt x="12" y="680"/>
                  <a:pt x="21" y="675"/>
                </a:cubicBezTo>
                <a:lnTo>
                  <a:pt x="1349" y="4"/>
                </a:lnTo>
                <a:cubicBezTo>
                  <a:pt x="1350" y="4"/>
                  <a:pt x="1350" y="3"/>
                  <a:pt x="1351" y="3"/>
                </a:cubicBezTo>
                <a:cubicBezTo>
                  <a:pt x="1358" y="0"/>
                  <a:pt x="1365" y="0"/>
                  <a:pt x="1371" y="1"/>
                </a:cubicBezTo>
                <a:cubicBezTo>
                  <a:pt x="1374" y="1"/>
                  <a:pt x="1376" y="2"/>
                  <a:pt x="1379" y="3"/>
                </a:cubicBezTo>
                <a:cubicBezTo>
                  <a:pt x="1385" y="6"/>
                  <a:pt x="1390" y="10"/>
                  <a:pt x="1394" y="17"/>
                </a:cubicBezTo>
                <a:cubicBezTo>
                  <a:pt x="1395" y="18"/>
                  <a:pt x="1396" y="19"/>
                  <a:pt x="1396" y="21"/>
                </a:cubicBezTo>
                <a:cubicBezTo>
                  <a:pt x="1397" y="22"/>
                  <a:pt x="1398" y="23"/>
                  <a:pt x="1398" y="24"/>
                </a:cubicBezTo>
                <a:lnTo>
                  <a:pt x="1991" y="1798"/>
                </a:lnTo>
                <a:cubicBezTo>
                  <a:pt x="1994" y="1809"/>
                  <a:pt x="1992" y="1821"/>
                  <a:pt x="1986" y="1830"/>
                </a:cubicBezTo>
                <a:cubicBezTo>
                  <a:pt x="1979" y="1838"/>
                  <a:pt x="1969" y="1843"/>
                  <a:pt x="1958" y="1843"/>
                </a:cubicBezTo>
                <a:lnTo>
                  <a:pt x="747" y="1843"/>
                </a:lnTo>
                <a:cubicBezTo>
                  <a:pt x="747" y="1844"/>
                  <a:pt x="747" y="1844"/>
                  <a:pt x="747" y="1844"/>
                </a:cubicBezTo>
                <a:moveTo>
                  <a:pt x="796" y="1775"/>
                </a:moveTo>
                <a:lnTo>
                  <a:pt x="1909" y="1775"/>
                </a:lnTo>
                <a:lnTo>
                  <a:pt x="1364" y="143"/>
                </a:lnTo>
                <a:lnTo>
                  <a:pt x="796" y="1775"/>
                </a:lnTo>
                <a:moveTo>
                  <a:pt x="86" y="720"/>
                </a:moveTo>
                <a:lnTo>
                  <a:pt x="737" y="1731"/>
                </a:lnTo>
                <a:lnTo>
                  <a:pt x="1303" y="105"/>
                </a:lnTo>
                <a:lnTo>
                  <a:pt x="86" y="72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 rot="5400000">
            <a:off x="8909252" y="3907910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97" name="Google Shape;97;p13"/>
          <p:cNvSpPr/>
          <p:nvPr/>
        </p:nvSpPr>
        <p:spPr>
          <a:xfrm rot="5400000">
            <a:off x="624277" y="105660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30761">
            <a:off x="-682830" y="2753629"/>
            <a:ext cx="1373134" cy="132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2297700" y="3105050"/>
            <a:ext cx="40884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" hasCustomPrompt="1"/>
          </p:nvPr>
        </p:nvSpPr>
        <p:spPr>
          <a:xfrm>
            <a:off x="6534200" y="2878100"/>
            <a:ext cx="1896600" cy="13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2297700" y="4171700"/>
            <a:ext cx="4088400" cy="4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0013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4657225" y="4056800"/>
            <a:ext cx="3773700" cy="54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739575" y="2082925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rbitron Medium"/>
              <a:buNone/>
              <a:defRPr sz="3300">
                <a:solidFill>
                  <a:schemeClr val="dk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●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○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■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●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○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■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●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○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anga Light"/>
              <a:buChar char="■"/>
              <a:defRPr>
                <a:solidFill>
                  <a:schemeClr val="dk1"/>
                </a:solidFill>
                <a:latin typeface="Changa Light"/>
                <a:ea typeface="Changa Light"/>
                <a:cs typeface="Changa Light"/>
                <a:sym typeface="Chang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70" r:id="rId11"/>
    <p:sldLayoutId id="2147483672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6"/>
          <p:cNvGrpSpPr/>
          <p:nvPr/>
        </p:nvGrpSpPr>
        <p:grpSpPr>
          <a:xfrm>
            <a:off x="5870527" y="1105685"/>
            <a:ext cx="3273473" cy="4363608"/>
            <a:chOff x="5870525" y="460916"/>
            <a:chExt cx="3273473" cy="4363608"/>
          </a:xfrm>
        </p:grpSpPr>
        <p:pic>
          <p:nvPicPr>
            <p:cNvPr id="324" name="Google Shape;324;p36"/>
            <p:cNvPicPr preferRelativeResize="0"/>
            <p:nvPr/>
          </p:nvPicPr>
          <p:blipFill rotWithShape="1">
            <a:blip r:embed="rId3">
              <a:alphaModFix/>
            </a:blip>
            <a:srcRect r="36712"/>
            <a:stretch/>
          </p:blipFill>
          <p:spPr>
            <a:xfrm>
              <a:off x="7586008" y="1468675"/>
              <a:ext cx="1557990" cy="2374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530761">
              <a:off x="6088845" y="3268779"/>
              <a:ext cx="1373134" cy="1324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783991">
              <a:off x="6268539" y="891087"/>
              <a:ext cx="1868747" cy="104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36"/>
          <p:cNvSpPr/>
          <p:nvPr/>
        </p:nvSpPr>
        <p:spPr>
          <a:xfrm rot="5400000">
            <a:off x="7017777" y="2482810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8067775" y="3542299"/>
            <a:ext cx="596861" cy="726474"/>
          </a:xfrm>
          <a:custGeom>
            <a:avLst/>
            <a:gdLst/>
            <a:ahLst/>
            <a:cxnLst/>
            <a:rect l="l" t="t" r="r" b="b"/>
            <a:pathLst>
              <a:path w="1865" h="2270" extrusionOk="0">
                <a:moveTo>
                  <a:pt x="1745" y="608"/>
                </a:moveTo>
                <a:cubicBezTo>
                  <a:pt x="1745" y="607"/>
                  <a:pt x="1745" y="606"/>
                  <a:pt x="1744" y="605"/>
                </a:cubicBezTo>
                <a:cubicBezTo>
                  <a:pt x="1744" y="602"/>
                  <a:pt x="1743" y="600"/>
                  <a:pt x="1742" y="598"/>
                </a:cubicBezTo>
                <a:cubicBezTo>
                  <a:pt x="1740" y="596"/>
                  <a:pt x="1739" y="594"/>
                  <a:pt x="1738" y="593"/>
                </a:cubicBezTo>
                <a:cubicBezTo>
                  <a:pt x="1737" y="591"/>
                  <a:pt x="1735" y="590"/>
                  <a:pt x="1733" y="588"/>
                </a:cubicBezTo>
                <a:cubicBezTo>
                  <a:pt x="1732" y="586"/>
                  <a:pt x="1730" y="585"/>
                  <a:pt x="1728" y="584"/>
                </a:cubicBezTo>
                <a:cubicBezTo>
                  <a:pt x="1727" y="583"/>
                  <a:pt x="1726" y="582"/>
                  <a:pt x="1725" y="582"/>
                </a:cubicBezTo>
                <a:lnTo>
                  <a:pt x="507" y="4"/>
                </a:lnTo>
                <a:cubicBezTo>
                  <a:pt x="506" y="3"/>
                  <a:pt x="505" y="3"/>
                  <a:pt x="504" y="3"/>
                </a:cubicBezTo>
                <a:cubicBezTo>
                  <a:pt x="501" y="2"/>
                  <a:pt x="499" y="1"/>
                  <a:pt x="497" y="1"/>
                </a:cubicBezTo>
                <a:cubicBezTo>
                  <a:pt x="494" y="1"/>
                  <a:pt x="492" y="0"/>
                  <a:pt x="490" y="0"/>
                </a:cubicBezTo>
                <a:cubicBezTo>
                  <a:pt x="489" y="0"/>
                  <a:pt x="488" y="0"/>
                  <a:pt x="487" y="0"/>
                </a:cubicBezTo>
                <a:cubicBezTo>
                  <a:pt x="485" y="0"/>
                  <a:pt x="485" y="1"/>
                  <a:pt x="483" y="1"/>
                </a:cubicBezTo>
                <a:cubicBezTo>
                  <a:pt x="481" y="2"/>
                  <a:pt x="479" y="2"/>
                  <a:pt x="477" y="3"/>
                </a:cubicBezTo>
                <a:cubicBezTo>
                  <a:pt x="475" y="4"/>
                  <a:pt x="473" y="5"/>
                  <a:pt x="471" y="6"/>
                </a:cubicBezTo>
                <a:cubicBezTo>
                  <a:pt x="470" y="7"/>
                  <a:pt x="468" y="9"/>
                  <a:pt x="466" y="10"/>
                </a:cubicBezTo>
                <a:cubicBezTo>
                  <a:pt x="465" y="12"/>
                  <a:pt x="464" y="14"/>
                  <a:pt x="463" y="16"/>
                </a:cubicBezTo>
                <a:cubicBezTo>
                  <a:pt x="462" y="16"/>
                  <a:pt x="461" y="17"/>
                  <a:pt x="461" y="18"/>
                </a:cubicBezTo>
                <a:lnTo>
                  <a:pt x="2" y="984"/>
                </a:lnTo>
                <a:cubicBezTo>
                  <a:pt x="2" y="985"/>
                  <a:pt x="2" y="986"/>
                  <a:pt x="2" y="987"/>
                </a:cubicBezTo>
                <a:cubicBezTo>
                  <a:pt x="1" y="989"/>
                  <a:pt x="0" y="991"/>
                  <a:pt x="0" y="993"/>
                </a:cubicBezTo>
                <a:cubicBezTo>
                  <a:pt x="0" y="996"/>
                  <a:pt x="0" y="998"/>
                  <a:pt x="0" y="1000"/>
                </a:cubicBezTo>
                <a:cubicBezTo>
                  <a:pt x="0" y="1001"/>
                  <a:pt x="0" y="1002"/>
                  <a:pt x="0" y="1003"/>
                </a:cubicBezTo>
                <a:lnTo>
                  <a:pt x="118" y="1661"/>
                </a:lnTo>
                <a:cubicBezTo>
                  <a:pt x="118" y="1662"/>
                  <a:pt x="119" y="1664"/>
                  <a:pt x="119" y="1666"/>
                </a:cubicBezTo>
                <a:cubicBezTo>
                  <a:pt x="120" y="1666"/>
                  <a:pt x="120" y="1667"/>
                  <a:pt x="120" y="1668"/>
                </a:cubicBezTo>
                <a:cubicBezTo>
                  <a:pt x="122" y="1671"/>
                  <a:pt x="124" y="1675"/>
                  <a:pt x="126" y="1678"/>
                </a:cubicBezTo>
                <a:cubicBezTo>
                  <a:pt x="127" y="1678"/>
                  <a:pt x="128" y="1679"/>
                  <a:pt x="128" y="1680"/>
                </a:cubicBezTo>
                <a:cubicBezTo>
                  <a:pt x="131" y="1682"/>
                  <a:pt x="135" y="1685"/>
                  <a:pt x="139" y="1687"/>
                </a:cubicBezTo>
                <a:lnTo>
                  <a:pt x="1357" y="2265"/>
                </a:lnTo>
                <a:cubicBezTo>
                  <a:pt x="1360" y="2267"/>
                  <a:pt x="1365" y="2267"/>
                  <a:pt x="1369" y="2268"/>
                </a:cubicBezTo>
                <a:cubicBezTo>
                  <a:pt x="1370" y="2268"/>
                  <a:pt x="1371" y="2268"/>
                  <a:pt x="1373" y="2268"/>
                </a:cubicBezTo>
                <a:cubicBezTo>
                  <a:pt x="1374" y="2268"/>
                  <a:pt x="1375" y="2269"/>
                  <a:pt x="1377" y="2268"/>
                </a:cubicBezTo>
                <a:cubicBezTo>
                  <a:pt x="1378" y="2268"/>
                  <a:pt x="1379" y="2268"/>
                  <a:pt x="1380" y="2267"/>
                </a:cubicBezTo>
                <a:cubicBezTo>
                  <a:pt x="1382" y="2267"/>
                  <a:pt x="1384" y="2266"/>
                  <a:pt x="1387" y="2265"/>
                </a:cubicBezTo>
                <a:cubicBezTo>
                  <a:pt x="1389" y="2264"/>
                  <a:pt x="1391" y="2263"/>
                  <a:pt x="1392" y="2262"/>
                </a:cubicBezTo>
                <a:cubicBezTo>
                  <a:pt x="1394" y="2261"/>
                  <a:pt x="1395" y="2260"/>
                  <a:pt x="1397" y="2258"/>
                </a:cubicBezTo>
                <a:cubicBezTo>
                  <a:pt x="1399" y="2257"/>
                  <a:pt x="1400" y="2255"/>
                  <a:pt x="1401" y="2253"/>
                </a:cubicBezTo>
                <a:cubicBezTo>
                  <a:pt x="1402" y="2252"/>
                  <a:pt x="1403" y="2251"/>
                  <a:pt x="1403" y="2250"/>
                </a:cubicBezTo>
                <a:lnTo>
                  <a:pt x="1861" y="1284"/>
                </a:lnTo>
                <a:cubicBezTo>
                  <a:pt x="1862" y="1283"/>
                  <a:pt x="1862" y="1282"/>
                  <a:pt x="1862" y="1281"/>
                </a:cubicBezTo>
                <a:cubicBezTo>
                  <a:pt x="1863" y="1279"/>
                  <a:pt x="1863" y="1277"/>
                  <a:pt x="1864" y="1275"/>
                </a:cubicBezTo>
                <a:cubicBezTo>
                  <a:pt x="1864" y="1273"/>
                  <a:pt x="1864" y="1270"/>
                  <a:pt x="1864" y="1268"/>
                </a:cubicBezTo>
                <a:cubicBezTo>
                  <a:pt x="1864" y="1267"/>
                  <a:pt x="1864" y="1266"/>
                  <a:pt x="1864" y="1265"/>
                </a:cubicBezTo>
                <a:lnTo>
                  <a:pt x="1745" y="608"/>
                </a:lnTo>
                <a:moveTo>
                  <a:pt x="1664" y="626"/>
                </a:moveTo>
                <a:lnTo>
                  <a:pt x="1460" y="1057"/>
                </a:lnTo>
                <a:lnTo>
                  <a:pt x="642" y="669"/>
                </a:lnTo>
                <a:lnTo>
                  <a:pt x="538" y="92"/>
                </a:lnTo>
                <a:lnTo>
                  <a:pt x="1664" y="626"/>
                </a:lnTo>
                <a:moveTo>
                  <a:pt x="1431" y="1117"/>
                </a:moveTo>
                <a:lnTo>
                  <a:pt x="1234" y="1533"/>
                </a:lnTo>
                <a:lnTo>
                  <a:pt x="432" y="1152"/>
                </a:lnTo>
                <a:lnTo>
                  <a:pt x="629" y="736"/>
                </a:lnTo>
                <a:lnTo>
                  <a:pt x="1431" y="1117"/>
                </a:lnTo>
                <a:moveTo>
                  <a:pt x="478" y="148"/>
                </a:moveTo>
                <a:lnTo>
                  <a:pt x="574" y="685"/>
                </a:lnTo>
                <a:lnTo>
                  <a:pt x="367" y="1121"/>
                </a:lnTo>
                <a:lnTo>
                  <a:pt x="81" y="985"/>
                </a:lnTo>
                <a:lnTo>
                  <a:pt x="478" y="148"/>
                </a:lnTo>
                <a:moveTo>
                  <a:pt x="80" y="1058"/>
                </a:moveTo>
                <a:lnTo>
                  <a:pt x="339" y="1181"/>
                </a:lnTo>
                <a:lnTo>
                  <a:pt x="167" y="1543"/>
                </a:lnTo>
                <a:lnTo>
                  <a:pt x="80" y="1058"/>
                </a:lnTo>
                <a:moveTo>
                  <a:pt x="198" y="1643"/>
                </a:moveTo>
                <a:lnTo>
                  <a:pt x="403" y="1211"/>
                </a:lnTo>
                <a:lnTo>
                  <a:pt x="1221" y="1599"/>
                </a:lnTo>
                <a:lnTo>
                  <a:pt x="1325" y="2177"/>
                </a:lnTo>
                <a:lnTo>
                  <a:pt x="198" y="1643"/>
                </a:lnTo>
                <a:moveTo>
                  <a:pt x="1385" y="2121"/>
                </a:moveTo>
                <a:lnTo>
                  <a:pt x="1289" y="1584"/>
                </a:lnTo>
                <a:lnTo>
                  <a:pt x="1496" y="1148"/>
                </a:lnTo>
                <a:lnTo>
                  <a:pt x="1782" y="1283"/>
                </a:lnTo>
                <a:lnTo>
                  <a:pt x="1385" y="2121"/>
                </a:lnTo>
                <a:moveTo>
                  <a:pt x="1524" y="1088"/>
                </a:moveTo>
                <a:lnTo>
                  <a:pt x="1696" y="726"/>
                </a:lnTo>
                <a:lnTo>
                  <a:pt x="1783" y="1211"/>
                </a:lnTo>
                <a:lnTo>
                  <a:pt x="1524" y="1088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6031400" y="2854031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11" name="Google Shape;272;p33">
            <a:extLst>
              <a:ext uri="{FF2B5EF4-FFF2-40B4-BE49-F238E27FC236}">
                <a16:creationId xmlns:a16="http://schemas.microsoft.com/office/drawing/2014/main" id="{A02CF446-A407-4656-90B5-BEAC5A853173}"/>
              </a:ext>
            </a:extLst>
          </p:cNvPr>
          <p:cNvSpPr txBox="1">
            <a:spLocks/>
          </p:cNvSpPr>
          <p:nvPr/>
        </p:nvSpPr>
        <p:spPr>
          <a:xfrm>
            <a:off x="402997" y="1432882"/>
            <a:ext cx="5115900" cy="17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rbitron Medium"/>
              <a:buNone/>
              <a:defRPr sz="9300" b="0" i="0" u="none" strike="noStrike" cap="none">
                <a:solidFill>
                  <a:schemeClr val="dk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"/>
              <a:buNone/>
              <a:defRPr sz="3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fr-FR" sz="3200">
                <a:solidFill>
                  <a:schemeClr val="tx1"/>
                </a:solidFill>
                <a:latin typeface="Orbitron Medium" panose="020B0604020202020204" charset="0"/>
              </a:rPr>
              <a:t>Méthode de Newton en l'Optimisation</a:t>
            </a:r>
            <a:r>
              <a:rPr lang="en-GB" sz="3200">
                <a:solidFill>
                  <a:schemeClr val="tx1"/>
                </a:solidFill>
                <a:latin typeface="Orbitron Medium" panose="020B0604020202020204" charset="0"/>
              </a:rPr>
              <a:t> sans contrainte</a:t>
            </a:r>
            <a:endParaRPr lang="en-GB" sz="3200" dirty="0">
              <a:solidFill>
                <a:schemeClr val="tx1"/>
              </a:solidFill>
              <a:latin typeface="Orbitron Medium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A3221-2089-4695-AFA6-A3379C959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298" y="0"/>
            <a:ext cx="1463702" cy="920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D5088-1BE5-42C6-8F1A-8EEC62A50536}"/>
              </a:ext>
            </a:extLst>
          </p:cNvPr>
          <p:cNvSpPr txBox="1"/>
          <p:nvPr/>
        </p:nvSpPr>
        <p:spPr>
          <a:xfrm>
            <a:off x="173806" y="3378778"/>
            <a:ext cx="46599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n-lt"/>
              </a:rPr>
              <a:t>Réalisé</a:t>
            </a:r>
            <a:r>
              <a:rPr lang="en-GB" dirty="0">
                <a:latin typeface="+mn-lt"/>
              </a:rPr>
              <a:t>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n-lt"/>
              </a:rPr>
              <a:t>Msadek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Achraf</a:t>
            </a:r>
            <a:r>
              <a:rPr lang="en-GB" dirty="0">
                <a:latin typeface="+mn-l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n-lt"/>
              </a:rPr>
              <a:t>Mouhtat</a:t>
            </a:r>
            <a:r>
              <a:rPr lang="en-GB" dirty="0">
                <a:latin typeface="+mn-lt"/>
              </a:rPr>
              <a:t> Ahlam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n-lt"/>
              </a:rPr>
              <a:t>Qouti</a:t>
            </a:r>
            <a:r>
              <a:rPr lang="en-GB" dirty="0">
                <a:latin typeface="+mn-lt"/>
              </a:rPr>
              <a:t> Oussama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C4BF8-A8BF-41D1-B71E-7714E582A40F}"/>
              </a:ext>
            </a:extLst>
          </p:cNvPr>
          <p:cNvSpPr txBox="1"/>
          <p:nvPr/>
        </p:nvSpPr>
        <p:spPr>
          <a:xfrm>
            <a:off x="2503767" y="3509108"/>
            <a:ext cx="4659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+mn-lt"/>
              </a:rPr>
              <a:t>Évalué par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+mn-lt"/>
              </a:rPr>
              <a:t>Ms. EL HADFI Youssef</a:t>
            </a:r>
          </a:p>
        </p:txBody>
      </p:sp>
      <p:sp>
        <p:nvSpPr>
          <p:cNvPr id="15" name="Google Shape;275;p33">
            <a:extLst>
              <a:ext uri="{FF2B5EF4-FFF2-40B4-BE49-F238E27FC236}">
                <a16:creationId xmlns:a16="http://schemas.microsoft.com/office/drawing/2014/main" id="{0C13546D-9556-46E4-8BFC-9F599F38A6B9}"/>
              </a:ext>
            </a:extLst>
          </p:cNvPr>
          <p:cNvSpPr txBox="1">
            <a:spLocks/>
          </p:cNvSpPr>
          <p:nvPr/>
        </p:nvSpPr>
        <p:spPr>
          <a:xfrm>
            <a:off x="1135167" y="4810393"/>
            <a:ext cx="3651560" cy="240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2023-2024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A3F66-2BC8-4EC2-8F64-920F81A9D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016506" cy="6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Google Shape;528;p4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362288" y="1375643"/>
                <a:ext cx="6794266" cy="351451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just">
                  <a:lnSpc>
                    <a:spcPct val="150000"/>
                  </a:lnSpc>
                </a:pPr>
                <a:r>
                  <a:rPr lang="fr-FR" b="1" dirty="0">
                    <a:latin typeface="arial" panose="020B0604020202020204" pitchFamily="34" charset="0"/>
                  </a:rPr>
                  <a:t>Théorème</a:t>
                </a:r>
                <a:r>
                  <a:rPr lang="en-GB" dirty="0">
                    <a:latin typeface="+mn-lt"/>
                  </a:rPr>
                  <a:t> : </a:t>
                </a:r>
              </a:p>
              <a:p>
                <a:pPr marL="0" lvl="0" indent="0" algn="just">
                  <a:lnSpc>
                    <a:spcPct val="150000"/>
                  </a:lnSpc>
                </a:pPr>
                <a:r>
                  <a:rPr lang="en-GB" dirty="0" err="1">
                    <a:latin typeface="+mn-lt"/>
                  </a:rPr>
                  <a:t>Soit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ar-M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M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ar-M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ar-MA" i="1" dirty="0" smtClean="0">
                        <a:latin typeface="Cambria Math" panose="02040503050406030204" pitchFamily="18" charset="0"/>
                      </a:rPr>
                      <m:t>−→ </m:t>
                    </m:r>
                    <m:sSup>
                      <m:sSupPr>
                        <m:ctrlPr>
                          <a:rPr lang="ar-M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M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ar-M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ar-M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MA" dirty="0">
                    <a:latin typeface="+mn-lt"/>
                  </a:rPr>
                  <a:t> </a:t>
                </a:r>
                <a:r>
                  <a:rPr lang="en-GB" dirty="0">
                    <a:latin typeface="+mn-lt"/>
                  </a:rPr>
                  <a:t>de </a:t>
                </a:r>
                <a:r>
                  <a:rPr lang="en-GB" dirty="0" err="1">
                    <a:latin typeface="+mn-lt"/>
                  </a:rPr>
                  <a:t>classe</a:t>
                </a:r>
                <a:r>
                  <a:rPr lang="en-GB" dirty="0">
                    <a:latin typeface="+mn-lt"/>
                  </a:rPr>
                  <a:t> C 1, et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>
                    <a:latin typeface="+mn-lt"/>
                  </a:rPr>
                  <a:t> un zero isole de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>
                    <a:latin typeface="+mn-lt"/>
                  </a:rPr>
                  <a:t> c-a-d </a:t>
                </a:r>
              </a:p>
              <a:p>
                <a:pPr marL="0" lvl="0" indent="0" algn="just">
                  <a:lnSpc>
                    <a:spcPct val="150000"/>
                  </a:lnSpc>
                </a:pPr>
                <a:r>
                  <a:rPr lang="en-GB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>
                    <a:latin typeface="+mn-lt"/>
                  </a:rPr>
                  <a:t>) = 0). </a:t>
                </a:r>
              </a:p>
              <a:p>
                <a:pPr marL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dirty="0">
                    <a:latin typeface="+mn-lt"/>
                  </a:rPr>
                  <a:t>Si la </a:t>
                </a:r>
                <a:r>
                  <a:rPr lang="en-GB" dirty="0" err="1">
                    <a:latin typeface="+mn-lt"/>
                  </a:rPr>
                  <a:t>matrice</a:t>
                </a:r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jacobienne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+mn-lt"/>
                  </a:rPr>
                  <a:t> de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en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est</a:t>
                </a:r>
                <a:r>
                  <a:rPr lang="en-GB" dirty="0">
                    <a:latin typeface="+mn-lt"/>
                  </a:rPr>
                  <a:t> inversible, </a:t>
                </a:r>
              </a:p>
              <a:p>
                <a:pPr marL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 err="1">
                    <a:latin typeface="+mn-lt"/>
                  </a:rPr>
                  <a:t>alors</a:t>
                </a:r>
                <a:r>
                  <a:rPr lang="en-GB" dirty="0">
                    <a:latin typeface="+mn-lt"/>
                  </a:rPr>
                  <a:t> il </a:t>
                </a:r>
                <a:r>
                  <a:rPr lang="en-GB" dirty="0" err="1">
                    <a:latin typeface="+mn-lt"/>
                  </a:rPr>
                  <a:t>existe</a:t>
                </a:r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une</a:t>
                </a:r>
                <a:r>
                  <a:rPr lang="en-GB" dirty="0">
                    <a:latin typeface="+mn-lt"/>
                  </a:rPr>
                  <a:t> boule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+mn-lt"/>
                  </a:rPr>
                  <a:t> centree </a:t>
                </a:r>
                <a:r>
                  <a:rPr lang="en-GB" dirty="0" err="1">
                    <a:latin typeface="+mn-lt"/>
                  </a:rPr>
                  <a:t>en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>
                    <a:latin typeface="+mn-lt"/>
                  </a:rPr>
                  <a:t>, </a:t>
                </a:r>
                <a:r>
                  <a:rPr lang="en-GB" dirty="0" err="1">
                    <a:latin typeface="+mn-lt"/>
                  </a:rPr>
                  <a:t>telle</a:t>
                </a:r>
                <a:r>
                  <a:rPr lang="en-GB" dirty="0">
                    <a:latin typeface="+mn-lt"/>
                  </a:rPr>
                  <a:t> que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ar-M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MA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ar-MA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MA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ar-MA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ar-M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MA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ar-MA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GB" dirty="0">
                    <a:latin typeface="+mn-lt"/>
                  </a:rPr>
                  <a:t>la suite :</a:t>
                </a:r>
              </a:p>
              <a:p>
                <a:pPr marL="0" lvl="0" indent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M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MA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ar-M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ar-MA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ar-MA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MA" i="1" dirty="0">
                              <a:latin typeface="Cambria Math" panose="02040503050406030204" pitchFamily="18" charset="0"/>
                            </a:rPr>
                            <m:t>𝐷𝐹</m:t>
                          </m:r>
                          <m:r>
                            <a:rPr lang="ar-MA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ar-MA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MA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MA" i="1" dirty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ar-MA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M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ar-MA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ar-M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r-MA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ar-M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MA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M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ar-MA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MA" dirty="0">
                  <a:latin typeface="+mn-lt"/>
                </a:endParaRPr>
              </a:p>
              <a:p>
                <a:pPr marL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 err="1">
                    <a:latin typeface="+mn-lt"/>
                  </a:rPr>
                  <a:t>soit</a:t>
                </a:r>
                <a:r>
                  <a:rPr lang="en-GB" dirty="0">
                    <a:latin typeface="+mn-lt"/>
                  </a:rPr>
                  <a:t> continue dans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+mn-lt"/>
                  </a:rPr>
                  <a:t> et converge </a:t>
                </a:r>
                <a:r>
                  <a:rPr lang="en-GB" dirty="0" err="1">
                    <a:latin typeface="+mn-lt"/>
                  </a:rPr>
                  <a:t>vers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seul</a:t>
                </a:r>
                <a:r>
                  <a:rPr lang="en-GB" dirty="0">
                    <a:latin typeface="+mn-lt"/>
                  </a:rPr>
                  <a:t> zero de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>
                    <a:latin typeface="+mn-lt"/>
                  </a:rPr>
                  <a:t> dans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+mn-lt"/>
                  </a:rPr>
                  <a:t>. </a:t>
                </a:r>
              </a:p>
              <a:p>
                <a:pPr marL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latin typeface="+mn-lt"/>
                  </a:rPr>
                  <a:t>De plus la convergence </a:t>
                </a:r>
                <a:r>
                  <a:rPr lang="en-GB" i="1" dirty="0" err="1">
                    <a:latin typeface="+mn-lt"/>
                  </a:rPr>
                  <a:t>est</a:t>
                </a:r>
                <a:r>
                  <a:rPr lang="en-GB" i="1" dirty="0">
                    <a:latin typeface="+mn-lt"/>
                  </a:rPr>
                  <a:t> g</a:t>
                </a:r>
                <a:r>
                  <a:rPr lang="fr-FR" i="1" dirty="0">
                    <a:latin typeface="+mn-lt"/>
                  </a:rPr>
                  <a:t>é</a:t>
                </a:r>
                <a:r>
                  <a:rPr lang="en-GB" i="1" dirty="0" err="1">
                    <a:latin typeface="+mn-lt"/>
                  </a:rPr>
                  <a:t>ometrique</a:t>
                </a:r>
                <a:r>
                  <a:rPr lang="en-GB" i="1" dirty="0">
                    <a:latin typeface="+mn-lt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+mn-lt"/>
                </a:endParaRPr>
              </a:p>
            </p:txBody>
          </p:sp>
        </mc:Choice>
        <mc:Fallback xmlns="">
          <p:sp>
            <p:nvSpPr>
              <p:cNvPr id="528" name="Google Shape;528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62288" y="1375643"/>
                <a:ext cx="6794266" cy="3514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4" name="Google Shape;534;p49"/>
          <p:cNvGrpSpPr/>
          <p:nvPr/>
        </p:nvGrpSpPr>
        <p:grpSpPr>
          <a:xfrm>
            <a:off x="8230727" y="2339830"/>
            <a:ext cx="2177551" cy="2807475"/>
            <a:chOff x="7455948" y="1380376"/>
            <a:chExt cx="2177551" cy="2807475"/>
          </a:xfrm>
        </p:grpSpPr>
        <p:pic>
          <p:nvPicPr>
            <p:cNvPr id="535" name="Google Shape;53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100000">
              <a:off x="7529408" y="1777128"/>
              <a:ext cx="1458482" cy="811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72000" y="3157825"/>
              <a:ext cx="1861500" cy="1030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49"/>
          <p:cNvGrpSpPr/>
          <p:nvPr/>
        </p:nvGrpSpPr>
        <p:grpSpPr>
          <a:xfrm>
            <a:off x="-1170828" y="253339"/>
            <a:ext cx="2533116" cy="4992942"/>
            <a:chOff x="-757450" y="33507"/>
            <a:chExt cx="2533116" cy="4992942"/>
          </a:xfrm>
        </p:grpSpPr>
        <p:pic>
          <p:nvPicPr>
            <p:cNvPr id="538" name="Google Shape;53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-70174" y="518286"/>
              <a:ext cx="1766848" cy="95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100000">
              <a:off x="-645551" y="3185320"/>
              <a:ext cx="2221701" cy="1236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49"/>
          <p:cNvSpPr/>
          <p:nvPr/>
        </p:nvSpPr>
        <p:spPr>
          <a:xfrm>
            <a:off x="543985" y="2098930"/>
            <a:ext cx="753840" cy="650880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49"/>
          <p:cNvGrpSpPr/>
          <p:nvPr/>
        </p:nvGrpSpPr>
        <p:grpSpPr>
          <a:xfrm>
            <a:off x="8132353" y="611486"/>
            <a:ext cx="596829" cy="596829"/>
            <a:chOff x="6357825" y="1432425"/>
            <a:chExt cx="462300" cy="462300"/>
          </a:xfrm>
        </p:grpSpPr>
        <p:sp>
          <p:nvSpPr>
            <p:cNvPr id="542" name="Google Shape;542;p4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545" name="Google Shape;545;p49"/>
          <p:cNvSpPr/>
          <p:nvPr/>
        </p:nvSpPr>
        <p:spPr>
          <a:xfrm>
            <a:off x="248834" y="2098930"/>
            <a:ext cx="278700" cy="240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sp>
        <p:nvSpPr>
          <p:cNvPr id="26" name="Google Shape;336;p37">
            <a:extLst>
              <a:ext uri="{FF2B5EF4-FFF2-40B4-BE49-F238E27FC236}">
                <a16:creationId xmlns:a16="http://schemas.microsoft.com/office/drawing/2014/main" id="{F14B0500-C14A-4875-B3D8-E687C9F85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2288" y="320286"/>
            <a:ext cx="6419424" cy="744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tx1"/>
                </a:solidFill>
              </a:rPr>
              <a:t>Convergence de la </a:t>
            </a:r>
            <a:r>
              <a:rPr lang="fr-FR" sz="2800" dirty="0" err="1">
                <a:solidFill>
                  <a:schemeClr val="tx1"/>
                </a:solidFill>
              </a:rPr>
              <a:t>methode</a:t>
            </a:r>
            <a:r>
              <a:rPr lang="fr-FR" sz="2800" dirty="0">
                <a:solidFill>
                  <a:schemeClr val="tx1"/>
                </a:solidFill>
              </a:rPr>
              <a:t> de newton</a:t>
            </a:r>
            <a:endParaRPr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98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>
            <a:spLocks noGrp="1"/>
          </p:cNvSpPr>
          <p:nvPr>
            <p:ph type="title"/>
          </p:nvPr>
        </p:nvSpPr>
        <p:spPr>
          <a:xfrm>
            <a:off x="2907324" y="4730000"/>
            <a:ext cx="6236676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Source : http://revue.sesamath.net/spip.php?article1230</a:t>
            </a:r>
            <a:endParaRPr sz="1400" dirty="0"/>
          </a:p>
        </p:txBody>
      </p:sp>
      <p:sp>
        <p:nvSpPr>
          <p:cNvPr id="473" name="Google Shape;473;p45"/>
          <p:cNvSpPr/>
          <p:nvPr/>
        </p:nvSpPr>
        <p:spPr>
          <a:xfrm>
            <a:off x="412998" y="288577"/>
            <a:ext cx="596826" cy="573253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5"/>
          <p:cNvSpPr/>
          <p:nvPr/>
        </p:nvSpPr>
        <p:spPr>
          <a:xfrm rot="-2700000">
            <a:off x="713197" y="2738479"/>
            <a:ext cx="177767" cy="177767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475" name="Google Shape;475;p45"/>
          <p:cNvGrpSpPr/>
          <p:nvPr/>
        </p:nvGrpSpPr>
        <p:grpSpPr>
          <a:xfrm>
            <a:off x="-97941" y="6860"/>
            <a:ext cx="596829" cy="596829"/>
            <a:chOff x="6357825" y="1432425"/>
            <a:chExt cx="462300" cy="462300"/>
          </a:xfrm>
        </p:grpSpPr>
        <p:sp>
          <p:nvSpPr>
            <p:cNvPr id="476" name="Google Shape;476;p45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478" name="Google Shape;478;p45"/>
          <p:cNvSpPr/>
          <p:nvPr/>
        </p:nvSpPr>
        <p:spPr>
          <a:xfrm>
            <a:off x="3557050" y="1367088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FC92D-1112-4A92-A243-B788C08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2" y="1233487"/>
            <a:ext cx="7833808" cy="26585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1AB08C-99B8-4C8C-999A-7709AB34D8D6}"/>
              </a:ext>
            </a:extLst>
          </p:cNvPr>
          <p:cNvSpPr txBox="1"/>
          <p:nvPr/>
        </p:nvSpPr>
        <p:spPr>
          <a:xfrm>
            <a:off x="2253762" y="262829"/>
            <a:ext cx="4636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Figure interactive pour explorer la convergence de la méthode.</a:t>
            </a:r>
            <a:endParaRPr lang="en-GB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>
            <a:spLocks noGrp="1"/>
          </p:cNvSpPr>
          <p:nvPr>
            <p:ph type="title"/>
          </p:nvPr>
        </p:nvSpPr>
        <p:spPr>
          <a:xfrm>
            <a:off x="1417475" y="3163279"/>
            <a:ext cx="5472052" cy="932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Exemples</a:t>
            </a:r>
            <a:endParaRPr dirty="0"/>
          </a:p>
        </p:txBody>
      </p:sp>
      <p:sp>
        <p:nvSpPr>
          <p:cNvPr id="753" name="Google Shape;753;p59"/>
          <p:cNvSpPr txBox="1">
            <a:spLocks noGrp="1"/>
          </p:cNvSpPr>
          <p:nvPr>
            <p:ph type="title" idx="2"/>
          </p:nvPr>
        </p:nvSpPr>
        <p:spPr>
          <a:xfrm>
            <a:off x="6534200" y="2878100"/>
            <a:ext cx="18966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55" name="Google Shape;755;p59"/>
          <p:cNvGrpSpPr/>
          <p:nvPr/>
        </p:nvGrpSpPr>
        <p:grpSpPr>
          <a:xfrm>
            <a:off x="505224" y="-925867"/>
            <a:ext cx="4908815" cy="3803969"/>
            <a:chOff x="505224" y="-925867"/>
            <a:chExt cx="4908815" cy="3803969"/>
          </a:xfrm>
        </p:grpSpPr>
        <p:pic>
          <p:nvPicPr>
            <p:cNvPr id="756" name="Google Shape;756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4788" y="1673884"/>
              <a:ext cx="2009250" cy="1118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176955">
              <a:off x="2823872" y="206129"/>
              <a:ext cx="1513730" cy="1460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5724" y="1285775"/>
              <a:ext cx="1650645" cy="1592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606424" y="-379290"/>
              <a:ext cx="2009251" cy="1118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59"/>
          <p:cNvSpPr/>
          <p:nvPr/>
        </p:nvSpPr>
        <p:spPr>
          <a:xfrm>
            <a:off x="661115" y="3199750"/>
            <a:ext cx="756360" cy="726480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9"/>
          <p:cNvSpPr/>
          <p:nvPr/>
        </p:nvSpPr>
        <p:spPr>
          <a:xfrm>
            <a:off x="4643800" y="539488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762" name="Google Shape;762;p59"/>
          <p:cNvGrpSpPr/>
          <p:nvPr/>
        </p:nvGrpSpPr>
        <p:grpSpPr>
          <a:xfrm>
            <a:off x="5070428" y="1383386"/>
            <a:ext cx="596829" cy="596829"/>
            <a:chOff x="6357825" y="1432425"/>
            <a:chExt cx="462300" cy="462300"/>
          </a:xfrm>
        </p:grpSpPr>
        <p:sp>
          <p:nvSpPr>
            <p:cNvPr id="763" name="Google Shape;763;p5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765" name="Google Shape;765;p59"/>
          <p:cNvSpPr/>
          <p:nvPr/>
        </p:nvSpPr>
        <p:spPr>
          <a:xfrm>
            <a:off x="2297700" y="116357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766" name="Google Shape;766;p59"/>
          <p:cNvSpPr/>
          <p:nvPr/>
        </p:nvSpPr>
        <p:spPr>
          <a:xfrm rot="-2700000">
            <a:off x="662088" y="787237"/>
            <a:ext cx="543482" cy="22783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767" name="Google Shape;767;p59"/>
          <p:cNvSpPr/>
          <p:nvPr/>
        </p:nvSpPr>
        <p:spPr>
          <a:xfrm>
            <a:off x="2716875" y="1944394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768" name="Google Shape;768;p59"/>
          <p:cNvSpPr/>
          <p:nvPr/>
        </p:nvSpPr>
        <p:spPr>
          <a:xfrm>
            <a:off x="5869575" y="247802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907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4177146" y="274251"/>
            <a:ext cx="4999450" cy="759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Exemple</a:t>
            </a:r>
            <a:r>
              <a:rPr lang="en-GB" dirty="0"/>
              <a:t> </a:t>
            </a:r>
            <a:r>
              <a:rPr lang="en-GB" dirty="0" err="1"/>
              <a:t>illustratif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Google Shape;500;p4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039549" y="1142033"/>
                <a:ext cx="5104451" cy="38519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:r>
                  <a:rPr lang="fr-FR" dirty="0">
                    <a:solidFill>
                      <a:schemeClr val="tx1"/>
                    </a:solidFill>
                    <a:latin typeface="Söhne"/>
                  </a:rPr>
                  <a:t>   La</a:t>
                </a:r>
                <a:r>
                  <a:rPr lang="fr-FR" b="0" i="0" dirty="0">
                    <a:solidFill>
                      <a:schemeClr val="tx1"/>
                    </a:solidFill>
                    <a:effectLst/>
                    <a:latin typeface="Söhne"/>
                  </a:rPr>
                  <a:t> fonction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−1)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139700" indent="0"/>
                <a:r>
                  <a:rPr lang="fr-FR" b="1" i="0" dirty="0">
                    <a:solidFill>
                      <a:schemeClr val="tx1"/>
                    </a:solidFill>
                    <a:effectLst/>
                    <a:latin typeface="Söhne"/>
                  </a:rPr>
                  <a:t>1. Calculer le gradient :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′ 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6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 − 6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/>
              </a:p>
              <a:p>
                <a:pPr marL="139700" indent="0"/>
                <a:r>
                  <a:rPr lang="fr-FR" b="1" dirty="0">
                    <a:solidFill>
                      <a:schemeClr val="tx1"/>
                    </a:solidFill>
                    <a:latin typeface="Söhne"/>
                  </a:rPr>
                  <a:t>2</a:t>
                </a:r>
                <a:r>
                  <a:rPr lang="fr-FR" b="1" i="0" dirty="0">
                    <a:solidFill>
                      <a:schemeClr val="tx1"/>
                    </a:solidFill>
                    <a:effectLst/>
                    <a:latin typeface="Söhne"/>
                  </a:rPr>
                  <a:t>. Calculer la matrice hessienne :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′′(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30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 − 12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algn="l"/>
                <a:r>
                  <a:rPr lang="fr-FR" b="1" dirty="0">
                    <a:solidFill>
                      <a:schemeClr val="tx1"/>
                    </a:solidFill>
                    <a:latin typeface="Söhne"/>
                  </a:rPr>
                  <a:t>3</a:t>
                </a:r>
                <a:r>
                  <a:rPr lang="fr-FR" b="1" i="0" dirty="0">
                    <a:solidFill>
                      <a:schemeClr val="tx1"/>
                    </a:solidFill>
                    <a:effectLst/>
                    <a:latin typeface="Söhne"/>
                  </a:rPr>
                  <a:t>. Choisir une estimation initiale :</a:t>
                </a:r>
                <a:r>
                  <a:rPr lang="fr-FR" b="0" i="0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i="0" dirty="0">
                    <a:solidFill>
                      <a:schemeClr val="tx1"/>
                    </a:solidFill>
                    <a:effectLst/>
                    <a:latin typeface="KaTeX_Main"/>
                  </a:rPr>
                  <a:t>​=2</a:t>
                </a:r>
              </a:p>
              <a:p>
                <a:pPr algn="l"/>
                <a:r>
                  <a:rPr lang="en-GB" b="1" dirty="0">
                    <a:latin typeface="Söhne"/>
                  </a:rPr>
                  <a:t>4</a:t>
                </a:r>
                <a:r>
                  <a:rPr lang="en-GB" b="1" i="0" dirty="0">
                    <a:effectLst/>
                    <a:latin typeface="Söhne"/>
                  </a:rPr>
                  <a:t>. </a:t>
                </a:r>
                <a:r>
                  <a:rPr lang="en-GB" b="1" i="0" dirty="0" err="1">
                    <a:effectLst/>
                    <a:latin typeface="Söhne"/>
                  </a:rPr>
                  <a:t>Itération</a:t>
                </a:r>
                <a:r>
                  <a:rPr lang="en-GB" b="1" i="0" dirty="0">
                    <a:effectLst/>
                    <a:latin typeface="Söhne"/>
                  </a:rPr>
                  <a:t> :</a:t>
                </a:r>
                <a:endParaRPr lang="fr-FR" b="0" i="0" dirty="0">
                  <a:solidFill>
                    <a:schemeClr val="tx1"/>
                  </a:solidFill>
                  <a:effectLst/>
                  <a:latin typeface="KaTeX_Mai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r>
                  <a:rPr lang="en-GB" b="1" i="0" dirty="0">
                    <a:effectLst/>
                    <a:latin typeface="Söhne"/>
                  </a:rPr>
                  <a:t>. </a:t>
                </a:r>
                <a:r>
                  <a:rPr lang="en-GB" b="1" i="0" dirty="0" err="1">
                    <a:effectLst/>
                    <a:latin typeface="Söhne"/>
                  </a:rPr>
                  <a:t>Itération</a:t>
                </a:r>
                <a:r>
                  <a:rPr lang="en-GB" b="1" i="0" dirty="0">
                    <a:effectLst/>
                    <a:latin typeface="Söhne"/>
                  </a:rPr>
                  <a:t> 4 </a:t>
                </a:r>
                <a:r>
                  <a:rPr lang="en-GB" b="1" dirty="0"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lang="en-GB" dirty="0">
                    <a:solidFill>
                      <a:schemeClr val="tx1"/>
                    </a:solidFill>
                    <a:effectLst/>
                  </a:rPr>
                  <a:t>  	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​=</m:t>
                    </m:r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​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​− 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GB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​ </m:t>
                        </m:r>
                        <m:r>
                          <a:rPr lang="en-GB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​)</m:t>
                        </m:r>
                      </m:num>
                      <m:den>
                        <m:sSup>
                          <m:sSup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GB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​ </m:t>
                        </m:r>
                        <m:r>
                          <a:rPr lang="en-GB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​)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tx1"/>
                    </a:solidFill>
                    <a:effectLst/>
                    <a:latin typeface="KaTeX_Main"/>
                  </a:rPr>
                  <a:t> 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1.048</a:t>
                </a:r>
                <a:endParaRPr lang="en-GB" dirty="0">
                  <a:solidFill>
                    <a:schemeClr val="tx1"/>
                  </a:solidFill>
                  <a:latin typeface="KaTeX_Main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marL="139700" indent="0" algn="just"/>
                <a:r>
                  <a:rPr lang="fr-FR" dirty="0">
                    <a:latin typeface="+mn-lt"/>
                  </a:rPr>
                  <a:t>Après quatre itérations, la valeurs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≈ 1.048</m:t>
                    </m:r>
                  </m:oMath>
                </a14:m>
                <a:r>
                  <a:rPr lang="fr-FR" dirty="0">
                    <a:latin typeface="+mn-lt"/>
                  </a:rPr>
                  <a:t>. Cela</a:t>
                </a:r>
              </a:p>
              <a:p>
                <a:pPr marL="139700" indent="0" algn="just"/>
                <a:r>
                  <a:rPr lang="fr-FR" dirty="0">
                    <a:latin typeface="+mn-lt"/>
                  </a:rPr>
                  <a:t>indique que la méthode de Newton converge vers un point où le gradient est nul. </a:t>
                </a:r>
              </a:p>
              <a:p>
                <a:pPr marL="139700" indent="0" algn="just"/>
                <a:r>
                  <a:rPr lang="fr-FR" dirty="0">
                    <a:latin typeface="+mn-lt"/>
                  </a:rPr>
                  <a:t>Cependant, il est important de noter que la méthode de Newton ne détermine pas directement si ce point est un minimum ou un maximum</a:t>
                </a:r>
                <a:endParaRPr lang="en-GB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0" name="Google Shape;500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39549" y="1142033"/>
                <a:ext cx="5104451" cy="3851998"/>
              </a:xfrm>
              <a:prstGeom prst="rect">
                <a:avLst/>
              </a:prstGeom>
              <a:blipFill>
                <a:blip r:embed="rId3"/>
                <a:stretch>
                  <a:fillRect r="-358" b="-4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1" name="Google Shape;501;p47"/>
          <p:cNvGrpSpPr/>
          <p:nvPr/>
        </p:nvGrpSpPr>
        <p:grpSpPr>
          <a:xfrm>
            <a:off x="2494898" y="-431173"/>
            <a:ext cx="2671169" cy="2170562"/>
            <a:chOff x="3103674" y="-337264"/>
            <a:chExt cx="2671169" cy="2170562"/>
          </a:xfrm>
        </p:grpSpPr>
        <p:pic>
          <p:nvPicPr>
            <p:cNvPr id="502" name="Google Shape;50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03674" y="343224"/>
              <a:ext cx="1544651" cy="1490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64515">
              <a:off x="3924401" y="-154179"/>
              <a:ext cx="1766850" cy="955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47"/>
          <p:cNvSpPr/>
          <p:nvPr/>
        </p:nvSpPr>
        <p:spPr>
          <a:xfrm>
            <a:off x="3723105" y="839139"/>
            <a:ext cx="668797" cy="577448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B17D369-5A80-4F53-882E-55EC61A2FD7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l="7912" r="7912"/>
          <a:stretch>
            <a:fillRect/>
          </a:stretch>
        </p:blipFill>
        <p:spPr>
          <a:xfrm>
            <a:off x="295275" y="654050"/>
            <a:ext cx="3059113" cy="407511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4177144" y="-7091"/>
            <a:ext cx="4999450" cy="759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Exemple</a:t>
            </a:r>
            <a:r>
              <a:rPr lang="en-GB" dirty="0"/>
              <a:t> </a:t>
            </a:r>
            <a:r>
              <a:rPr lang="en-GB" dirty="0" err="1"/>
              <a:t>illustratif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Google Shape;500;p4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039549" y="781391"/>
                <a:ext cx="5104451" cy="38519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1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marL="0" lvl="0" indent="0"/>
                <a:r>
                  <a:rPr lang="fr-FR" b="1" dirty="0">
                    <a:solidFill>
                      <a:schemeClr val="tx1"/>
                    </a:solidFill>
                    <a:latin typeface="Söhne"/>
                  </a:rPr>
                  <a:t>   </a:t>
                </a:r>
                <a:r>
                  <a:rPr lang="fr-FR" b="1" i="0" dirty="0">
                    <a:solidFill>
                      <a:schemeClr val="tx1"/>
                    </a:solidFill>
                    <a:effectLst/>
                    <a:latin typeface="Söhne"/>
                  </a:rPr>
                  <a:t>1. Calculer le gradient : </a:t>
                </a:r>
              </a:p>
              <a:p>
                <a:pPr marL="0" lvl="0" indent="0"/>
                <a:endParaRPr lang="fr-FR" b="1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marL="0" lvl="0" indent="0"/>
                <a:endParaRPr lang="fr-FR" b="1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marL="0" lvl="0" indent="0"/>
                <a:r>
                  <a:rPr lang="fr-FR" b="1" dirty="0">
                    <a:solidFill>
                      <a:schemeClr val="tx1"/>
                    </a:solidFill>
                    <a:latin typeface="Söhne"/>
                  </a:rPr>
                  <a:t>2</a:t>
                </a:r>
                <a:r>
                  <a:rPr lang="fr-FR" b="1" i="0" dirty="0">
                    <a:solidFill>
                      <a:schemeClr val="tx1"/>
                    </a:solidFill>
                    <a:effectLst/>
                    <a:latin typeface="Söhne"/>
                  </a:rPr>
                  <a:t>. Calculer la matrice hessienne :</a:t>
                </a:r>
              </a:p>
              <a:p>
                <a:pPr marL="0" lvl="0" indent="0"/>
                <a:endParaRPr lang="fr-FR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marL="0" lvl="0" indent="0"/>
                <a:endParaRPr lang="fr-FR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 algn="l"/>
                <a:r>
                  <a:rPr lang="fr-FR" b="1" dirty="0">
                    <a:solidFill>
                      <a:schemeClr val="tx1"/>
                    </a:solidFill>
                    <a:latin typeface="Söhne"/>
                  </a:rPr>
                  <a:t>3</a:t>
                </a:r>
                <a:r>
                  <a:rPr lang="fr-FR" b="1" i="0" dirty="0">
                    <a:solidFill>
                      <a:schemeClr val="tx1"/>
                    </a:solidFill>
                    <a:effectLst/>
                    <a:latin typeface="Söhne"/>
                  </a:rPr>
                  <a:t>. Choisir une estimation initiale :</a:t>
                </a:r>
                <a:r>
                  <a:rPr lang="fr-FR" b="0" i="0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i="0" dirty="0">
                    <a:solidFill>
                      <a:schemeClr val="tx1"/>
                    </a:solidFill>
                    <a:effectLst/>
                    <a:latin typeface="KaTeX_Main"/>
                  </a:rPr>
                  <a:t>​=2,2</a:t>
                </a:r>
              </a:p>
              <a:p>
                <a:pPr algn="l"/>
                <a:endParaRPr lang="fr-FR" b="0" i="0" dirty="0">
                  <a:solidFill>
                    <a:schemeClr val="tx1"/>
                  </a:solidFill>
                  <a:effectLst/>
                  <a:latin typeface="KaTeX_Main"/>
                </a:endParaRPr>
              </a:p>
              <a:p>
                <a:pPr algn="l"/>
                <a:r>
                  <a:rPr lang="en-GB" b="1" dirty="0">
                    <a:latin typeface="Söhne"/>
                  </a:rPr>
                  <a:t>4</a:t>
                </a:r>
                <a:r>
                  <a:rPr lang="en-GB" b="1" i="0" dirty="0">
                    <a:effectLst/>
                    <a:latin typeface="Söhne"/>
                  </a:rPr>
                  <a:t>. </a:t>
                </a:r>
                <a:r>
                  <a:rPr lang="en-GB" b="1" i="0" dirty="0" err="1">
                    <a:effectLst/>
                    <a:latin typeface="Söhne"/>
                  </a:rPr>
                  <a:t>Itération</a:t>
                </a:r>
                <a:r>
                  <a:rPr lang="en-GB" b="1" i="0" dirty="0">
                    <a:effectLst/>
                    <a:latin typeface="Söhne"/>
                  </a:rPr>
                  <a:t> :</a:t>
                </a:r>
                <a:endParaRPr lang="fr-FR" b="0" i="0" dirty="0">
                  <a:solidFill>
                    <a:schemeClr val="tx1"/>
                  </a:solidFill>
                  <a:effectLst/>
                  <a:latin typeface="KaTeX_Mai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GB" i="1" dirty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i="1" dirty="0" smtClean="0">
                          <a:latin typeface="Cambria Math" panose="02040503050406030204" pitchFamily="18" charset="0"/>
                        </a:rPr>
                        <m:t>∇f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)"</m:t>
                      </m:r>
                    </m:oMath>
                  </m:oMathPara>
                </a14:m>
                <a:endParaRPr lang="en-GB" b="1" i="0" dirty="0">
                  <a:effectLst/>
                  <a:latin typeface="Söhne"/>
                </a:endParaRPr>
              </a:p>
              <a:p>
                <a:r>
                  <a:rPr lang="en-GB" b="1" i="0" dirty="0">
                    <a:effectLst/>
                    <a:latin typeface="Söhne"/>
                  </a:rPr>
                  <a:t>. </a:t>
                </a:r>
                <a:r>
                  <a:rPr lang="en-GB" dirty="0">
                    <a:solidFill>
                      <a:schemeClr val="tx1"/>
                    </a:solidFill>
                    <a:effectLst/>
                  </a:rPr>
                  <a:t>	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0" name="Google Shape;500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39549" y="781391"/>
                <a:ext cx="5104451" cy="3851998"/>
              </a:xfrm>
              <a:prstGeom prst="rect">
                <a:avLst/>
              </a:prstGeom>
              <a:blipFill>
                <a:blip r:embed="rId3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5" name="Google Shape;505;p47"/>
          <p:cNvSpPr/>
          <p:nvPr/>
        </p:nvSpPr>
        <p:spPr>
          <a:xfrm>
            <a:off x="3370752" y="274251"/>
            <a:ext cx="668797" cy="577448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B17D369-5A80-4F53-882E-55EC61A2FD7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8285" b="8285"/>
          <a:stretch/>
        </p:blipFill>
        <p:spPr>
          <a:xfrm>
            <a:off x="329691" y="562975"/>
            <a:ext cx="2533773" cy="1820982"/>
          </a:xfrm>
        </p:spPr>
      </p:pic>
      <p:pic>
        <p:nvPicPr>
          <p:cNvPr id="9" name="Picture Placeholder 3">
            <a:extLst>
              <a:ext uri="{FF2B5EF4-FFF2-40B4-BE49-F238E27FC236}">
                <a16:creationId xmlns:a16="http://schemas.microsoft.com/office/drawing/2014/main" id="{199A2555-617B-4718-9CC3-73D6AACF9F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390" b="10390"/>
          <a:stretch/>
        </p:blipFill>
        <p:spPr>
          <a:xfrm>
            <a:off x="329691" y="2759543"/>
            <a:ext cx="2533773" cy="1820981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919A7-7F33-4C76-8175-5E5042F717C3}"/>
              </a:ext>
            </a:extLst>
          </p:cNvPr>
          <p:cNvSpPr txBox="1"/>
          <p:nvPr/>
        </p:nvSpPr>
        <p:spPr>
          <a:xfrm>
            <a:off x="419099" y="2397732"/>
            <a:ext cx="4589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n-lt"/>
              </a:rPr>
              <a:t>Vue de dessus de la fonction</a:t>
            </a:r>
            <a:endParaRPr lang="en-GB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3835A-68C7-4869-97A1-108C58FD9322}"/>
              </a:ext>
            </a:extLst>
          </p:cNvPr>
          <p:cNvSpPr txBox="1"/>
          <p:nvPr/>
        </p:nvSpPr>
        <p:spPr>
          <a:xfrm>
            <a:off x="419099" y="4686254"/>
            <a:ext cx="4589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n-lt"/>
              </a:rPr>
              <a:t>Vue de côté de la fonction</a:t>
            </a:r>
            <a:endParaRPr lang="en-GB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AEF47-C480-401E-B260-ABF59DFCF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761" y="3670033"/>
            <a:ext cx="2771775" cy="80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3E2DEF-A7D9-4239-8A63-891A25E3F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011" y="2117704"/>
            <a:ext cx="3324225" cy="514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BE6180-2F60-4441-9D11-9427CBAFC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011" y="1334339"/>
            <a:ext cx="3057525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C2A10D-894D-4E5D-9234-82406E90D2D8}"/>
                  </a:ext>
                </a:extLst>
              </p:cNvPr>
              <p:cNvSpPr txBox="1"/>
              <p:nvPr/>
            </p:nvSpPr>
            <p:spPr>
              <a:xfrm>
                <a:off x="3678341" y="4662156"/>
                <a:ext cx="53959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9700" indent="0" algn="just"/>
                <a:r>
                  <a:rPr lang="fr-FR" dirty="0">
                    <a:latin typeface="+mn-lt"/>
                  </a:rPr>
                  <a:t>le point (0.5, 0.5) est en fait un point d’extrema pour la fonction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C2A10D-894D-4E5D-9234-82406E90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341" y="4662156"/>
                <a:ext cx="5395978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09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569517" y="140677"/>
            <a:ext cx="8574483" cy="1189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Comparaison des Résultats pour Différents Points de Départ</a:t>
            </a:r>
            <a:endParaRPr sz="2800" dirty="0"/>
          </a:p>
        </p:txBody>
      </p:sp>
      <p:sp>
        <p:nvSpPr>
          <p:cNvPr id="505" name="Google Shape;505;p47"/>
          <p:cNvSpPr/>
          <p:nvPr/>
        </p:nvSpPr>
        <p:spPr>
          <a:xfrm>
            <a:off x="-99280" y="-7091"/>
            <a:ext cx="668797" cy="577448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EDF8D-A52D-43D0-9E8B-2087690CE55B}"/>
              </a:ext>
            </a:extLst>
          </p:cNvPr>
          <p:cNvSpPr txBox="1"/>
          <p:nvPr/>
        </p:nvSpPr>
        <p:spPr>
          <a:xfrm>
            <a:off x="569517" y="1595071"/>
            <a:ext cx="83702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n-lt"/>
              </a:rPr>
              <a:t>La convergence de la Méthode de Newton peut varier significativement en fonction du point de départ. Comparons les résultats obtenus à partir de deux points de départ différents. </a:t>
            </a:r>
          </a:p>
          <a:p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i="1" dirty="0">
                <a:latin typeface="+mn-lt"/>
              </a:rPr>
              <a:t>Point de Départ (2, 2)</a:t>
            </a:r>
            <a:r>
              <a:rPr lang="fr-FR" dirty="0">
                <a:latin typeface="+mn-lt"/>
              </a:rPr>
              <a:t> : Après 5 itérations, la méthode converge vers le point (0.50111791, 0.50111791). </a:t>
            </a:r>
          </a:p>
          <a:p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i="1" dirty="0">
                <a:latin typeface="+mn-lt"/>
              </a:rPr>
              <a:t>Point de Départ (1, 1) </a:t>
            </a:r>
            <a:r>
              <a:rPr lang="fr-FR" dirty="0">
                <a:latin typeface="+mn-lt"/>
              </a:rPr>
              <a:t>: Après 1 itération, la méthode converge directement vers le point (0.5, 0.5), qui est un point d’extrema pour la fonction donnée. Cette comparaison illustre l’importance du choix du point initial en optimisation. </a:t>
            </a:r>
          </a:p>
          <a:p>
            <a:endParaRPr lang="fr-FR" dirty="0">
              <a:latin typeface="+mn-lt"/>
            </a:endParaRPr>
          </a:p>
          <a:p>
            <a:pPr algn="just"/>
            <a:r>
              <a:rPr lang="fr-FR" dirty="0">
                <a:latin typeface="+mn-lt"/>
              </a:rPr>
              <a:t>Dans le cas de notre fonction multivariable, le point (0.5, 0.5) est en fait un point d’extrema, où la valeur minimale de la fonction est 0.5.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011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2297700" y="3052613"/>
            <a:ext cx="5749999" cy="943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Exercice</a:t>
            </a:r>
            <a:endParaRPr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 idx="2"/>
          </p:nvPr>
        </p:nvSpPr>
        <p:spPr>
          <a:xfrm>
            <a:off x="410308" y="2876450"/>
            <a:ext cx="1969477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9" name="Google Shape;339;p37"/>
          <p:cNvSpPr/>
          <p:nvPr/>
        </p:nvSpPr>
        <p:spPr>
          <a:xfrm>
            <a:off x="7450850" y="2395274"/>
            <a:ext cx="596849" cy="551973"/>
          </a:xfrm>
          <a:custGeom>
            <a:avLst/>
            <a:gdLst/>
            <a:ahLst/>
            <a:cxnLst/>
            <a:rect l="l" t="t" r="r" b="b"/>
            <a:pathLst>
              <a:path w="1995" h="1845" extrusionOk="0">
                <a:moveTo>
                  <a:pt x="747" y="1844"/>
                </a:moveTo>
                <a:lnTo>
                  <a:pt x="745" y="1844"/>
                </a:lnTo>
                <a:cubicBezTo>
                  <a:pt x="737" y="1843"/>
                  <a:pt x="730" y="1841"/>
                  <a:pt x="725" y="1836"/>
                </a:cubicBezTo>
                <a:cubicBezTo>
                  <a:pt x="723" y="1835"/>
                  <a:pt x="721" y="1833"/>
                  <a:pt x="720" y="1832"/>
                </a:cubicBezTo>
                <a:cubicBezTo>
                  <a:pt x="719" y="1831"/>
                  <a:pt x="718" y="1830"/>
                  <a:pt x="717" y="1828"/>
                </a:cubicBezTo>
                <a:lnTo>
                  <a:pt x="7" y="725"/>
                </a:lnTo>
                <a:cubicBezTo>
                  <a:pt x="2" y="717"/>
                  <a:pt x="0" y="707"/>
                  <a:pt x="3" y="697"/>
                </a:cubicBezTo>
                <a:cubicBezTo>
                  <a:pt x="5" y="688"/>
                  <a:pt x="12" y="680"/>
                  <a:pt x="21" y="675"/>
                </a:cubicBezTo>
                <a:lnTo>
                  <a:pt x="1349" y="4"/>
                </a:lnTo>
                <a:cubicBezTo>
                  <a:pt x="1350" y="4"/>
                  <a:pt x="1350" y="3"/>
                  <a:pt x="1351" y="3"/>
                </a:cubicBezTo>
                <a:cubicBezTo>
                  <a:pt x="1358" y="0"/>
                  <a:pt x="1365" y="0"/>
                  <a:pt x="1371" y="1"/>
                </a:cubicBezTo>
                <a:cubicBezTo>
                  <a:pt x="1374" y="1"/>
                  <a:pt x="1376" y="2"/>
                  <a:pt x="1379" y="3"/>
                </a:cubicBezTo>
                <a:cubicBezTo>
                  <a:pt x="1385" y="6"/>
                  <a:pt x="1390" y="10"/>
                  <a:pt x="1394" y="17"/>
                </a:cubicBezTo>
                <a:cubicBezTo>
                  <a:pt x="1395" y="18"/>
                  <a:pt x="1396" y="19"/>
                  <a:pt x="1396" y="21"/>
                </a:cubicBezTo>
                <a:cubicBezTo>
                  <a:pt x="1397" y="22"/>
                  <a:pt x="1398" y="23"/>
                  <a:pt x="1398" y="24"/>
                </a:cubicBezTo>
                <a:lnTo>
                  <a:pt x="1991" y="1798"/>
                </a:lnTo>
                <a:cubicBezTo>
                  <a:pt x="1994" y="1809"/>
                  <a:pt x="1992" y="1821"/>
                  <a:pt x="1986" y="1830"/>
                </a:cubicBezTo>
                <a:cubicBezTo>
                  <a:pt x="1979" y="1838"/>
                  <a:pt x="1969" y="1843"/>
                  <a:pt x="1958" y="1843"/>
                </a:cubicBezTo>
                <a:lnTo>
                  <a:pt x="747" y="1843"/>
                </a:lnTo>
                <a:cubicBezTo>
                  <a:pt x="747" y="1844"/>
                  <a:pt x="747" y="1844"/>
                  <a:pt x="747" y="1844"/>
                </a:cubicBezTo>
                <a:moveTo>
                  <a:pt x="796" y="1775"/>
                </a:moveTo>
                <a:lnTo>
                  <a:pt x="1909" y="1775"/>
                </a:lnTo>
                <a:lnTo>
                  <a:pt x="1364" y="143"/>
                </a:lnTo>
                <a:lnTo>
                  <a:pt x="796" y="1775"/>
                </a:lnTo>
                <a:moveTo>
                  <a:pt x="86" y="720"/>
                </a:moveTo>
                <a:lnTo>
                  <a:pt x="737" y="1731"/>
                </a:lnTo>
                <a:lnTo>
                  <a:pt x="1303" y="105"/>
                </a:lnTo>
                <a:lnTo>
                  <a:pt x="86" y="72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8252875" y="1787675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341" name="Google Shape;341;p37"/>
          <p:cNvSpPr/>
          <p:nvPr/>
        </p:nvSpPr>
        <p:spPr>
          <a:xfrm rot="-10347328" flipH="1">
            <a:off x="793295" y="1575103"/>
            <a:ext cx="627835" cy="603038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7"/>
          <p:cNvGrpSpPr/>
          <p:nvPr/>
        </p:nvGrpSpPr>
        <p:grpSpPr>
          <a:xfrm>
            <a:off x="3901275" y="-612146"/>
            <a:ext cx="5976754" cy="3289821"/>
            <a:chOff x="3901275" y="-612146"/>
            <a:chExt cx="5976754" cy="3289821"/>
          </a:xfrm>
        </p:grpSpPr>
        <p:pic>
          <p:nvPicPr>
            <p:cNvPr id="343" name="Google Shape;343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01275" y="647412"/>
              <a:ext cx="1550801" cy="149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900469">
              <a:off x="7163024" y="-50951"/>
              <a:ext cx="2535496" cy="1402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2">
              <a:off x="5116950" y="706410"/>
              <a:ext cx="2043450" cy="19712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37"/>
          <p:cNvSpPr/>
          <p:nvPr/>
        </p:nvSpPr>
        <p:spPr>
          <a:xfrm>
            <a:off x="4148500" y="1965575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597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720000" y="251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Méthode de Newton pour une Fonction à une Seule Variable</a:t>
            </a:r>
            <a:endParaRPr sz="2800" dirty="0"/>
          </a:p>
        </p:txBody>
      </p:sp>
      <p:sp>
        <p:nvSpPr>
          <p:cNvPr id="425" name="Google Shape;425;p42"/>
          <p:cNvSpPr/>
          <p:nvPr/>
        </p:nvSpPr>
        <p:spPr>
          <a:xfrm>
            <a:off x="1395046" y="1688123"/>
            <a:ext cx="6295292" cy="2684585"/>
          </a:xfrm>
          <a:prstGeom prst="round2DiagRect">
            <a:avLst>
              <a:gd name="adj1" fmla="val 16667"/>
              <a:gd name="adj2" fmla="val 3098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D00971-0779-49A0-BAC2-995BCBA5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74" y="2026119"/>
            <a:ext cx="5915851" cy="20291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/>
          <p:nvPr/>
        </p:nvSpPr>
        <p:spPr>
          <a:xfrm>
            <a:off x="1395045" y="1324709"/>
            <a:ext cx="6318739" cy="3048000"/>
          </a:xfrm>
          <a:prstGeom prst="round2DiagRect">
            <a:avLst>
              <a:gd name="adj1" fmla="val 16667"/>
              <a:gd name="adj2" fmla="val 3098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B713-E6E4-454E-8920-0AF226C9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84" y="1567575"/>
            <a:ext cx="5603631" cy="2527094"/>
          </a:xfrm>
          <a:prstGeom prst="rect">
            <a:avLst/>
          </a:prstGeom>
        </p:spPr>
      </p:pic>
      <p:sp>
        <p:nvSpPr>
          <p:cNvPr id="9" name="Google Shape;413;p42">
            <a:extLst>
              <a:ext uri="{FF2B5EF4-FFF2-40B4-BE49-F238E27FC236}">
                <a16:creationId xmlns:a16="http://schemas.microsoft.com/office/drawing/2014/main" id="{CFC75031-5B6E-4F41-B014-5534F8F7EB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1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Implémentation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5044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720000" y="251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Méthode de Newton pour une Fonction à plusieurs Variables</a:t>
            </a:r>
            <a:endParaRPr sz="2800" dirty="0"/>
          </a:p>
        </p:txBody>
      </p:sp>
      <p:sp>
        <p:nvSpPr>
          <p:cNvPr id="425" name="Google Shape;425;p42"/>
          <p:cNvSpPr/>
          <p:nvPr/>
        </p:nvSpPr>
        <p:spPr>
          <a:xfrm>
            <a:off x="1395046" y="1688123"/>
            <a:ext cx="6295292" cy="2684585"/>
          </a:xfrm>
          <a:prstGeom prst="round2DiagRect">
            <a:avLst>
              <a:gd name="adj1" fmla="val 16667"/>
              <a:gd name="adj2" fmla="val 3098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D9525-FB25-4148-8DFD-E3075E78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69" y="1844387"/>
            <a:ext cx="581106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7"/>
          </p:nvPr>
        </p:nvSpPr>
        <p:spPr>
          <a:xfrm>
            <a:off x="720000" y="12513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8"/>
          </p:nvPr>
        </p:nvSpPr>
        <p:spPr>
          <a:xfrm>
            <a:off x="720000" y="2983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9"/>
          </p:nvPr>
        </p:nvSpPr>
        <p:spPr>
          <a:xfrm>
            <a:off x="3343071" y="12513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 idx="13"/>
          </p:nvPr>
        </p:nvSpPr>
        <p:spPr>
          <a:xfrm>
            <a:off x="3343071" y="2983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 idx="14"/>
          </p:nvPr>
        </p:nvSpPr>
        <p:spPr>
          <a:xfrm>
            <a:off x="5966149" y="12513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10" name="Google Shape;310;p35"/>
          <p:cNvSpPr txBox="1">
            <a:spLocks noGrp="1"/>
          </p:cNvSpPr>
          <p:nvPr>
            <p:ph type="title" idx="15"/>
          </p:nvPr>
        </p:nvSpPr>
        <p:spPr>
          <a:xfrm>
            <a:off x="5966149" y="2983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16"/>
          </p:nvPr>
        </p:nvSpPr>
        <p:spPr>
          <a:xfrm>
            <a:off x="720000" y="186834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17"/>
          </p:nvPr>
        </p:nvSpPr>
        <p:spPr>
          <a:xfrm>
            <a:off x="3343070" y="1868342"/>
            <a:ext cx="275292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Methode Newton</a:t>
            </a:r>
            <a:endParaRPr dirty="0"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8"/>
          </p:nvPr>
        </p:nvSpPr>
        <p:spPr>
          <a:xfrm>
            <a:off x="5966149" y="1927714"/>
            <a:ext cx="2487300" cy="810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Convergence de MN</a:t>
            </a:r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19"/>
          </p:nvPr>
        </p:nvSpPr>
        <p:spPr>
          <a:xfrm>
            <a:off x="690551" y="3472487"/>
            <a:ext cx="275292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Exemples</a:t>
            </a:r>
            <a:endParaRPr lang="en-GB"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20"/>
          </p:nvPr>
        </p:nvSpPr>
        <p:spPr>
          <a:xfrm>
            <a:off x="3343071" y="360100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 Python</a:t>
            </a:r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21"/>
          </p:nvPr>
        </p:nvSpPr>
        <p:spPr>
          <a:xfrm>
            <a:off x="5966149" y="360100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/>
          <p:nvPr/>
        </p:nvSpPr>
        <p:spPr>
          <a:xfrm>
            <a:off x="1371600" y="971808"/>
            <a:ext cx="6342185" cy="3799483"/>
          </a:xfrm>
          <a:prstGeom prst="round2DiagRect">
            <a:avLst>
              <a:gd name="adj1" fmla="val 16667"/>
              <a:gd name="adj2" fmla="val 3098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sp>
        <p:nvSpPr>
          <p:cNvPr id="9" name="Google Shape;413;p42">
            <a:extLst>
              <a:ext uri="{FF2B5EF4-FFF2-40B4-BE49-F238E27FC236}">
                <a16:creationId xmlns:a16="http://schemas.microsoft.com/office/drawing/2014/main" id="{CFC75031-5B6E-4F41-B014-5534F8F7EB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1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Implémentation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C5C7C-2C5E-4045-A1FA-F2BDA4E9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90" y="1148259"/>
            <a:ext cx="5687219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451" name="Google Shape;451;p44"/>
          <p:cNvGrpSpPr/>
          <p:nvPr/>
        </p:nvGrpSpPr>
        <p:grpSpPr>
          <a:xfrm>
            <a:off x="6879801" y="2566001"/>
            <a:ext cx="1948476" cy="2303900"/>
            <a:chOff x="6879801" y="2566001"/>
            <a:chExt cx="1948476" cy="2303900"/>
          </a:xfrm>
        </p:grpSpPr>
        <p:pic>
          <p:nvPicPr>
            <p:cNvPr id="452" name="Google Shape;45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79801" y="3519152"/>
              <a:ext cx="1400224" cy="135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926" y="2566001"/>
              <a:ext cx="1265351" cy="12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" name="Google Shape;454;p44"/>
          <p:cNvGrpSpPr/>
          <p:nvPr/>
        </p:nvGrpSpPr>
        <p:grpSpPr>
          <a:xfrm>
            <a:off x="232399" y="-109351"/>
            <a:ext cx="2594229" cy="2456076"/>
            <a:chOff x="232399" y="-109351"/>
            <a:chExt cx="2594229" cy="2456076"/>
          </a:xfrm>
        </p:grpSpPr>
        <p:pic>
          <p:nvPicPr>
            <p:cNvPr id="455" name="Google Shape;45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399" y="1126082"/>
              <a:ext cx="1265351" cy="1220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668365">
              <a:off x="938976" y="247597"/>
              <a:ext cx="1766851" cy="955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44"/>
          <p:cNvSpPr/>
          <p:nvPr/>
        </p:nvSpPr>
        <p:spPr>
          <a:xfrm rot="1852124">
            <a:off x="8158974" y="2320387"/>
            <a:ext cx="543599" cy="502727"/>
          </a:xfrm>
          <a:custGeom>
            <a:avLst/>
            <a:gdLst/>
            <a:ahLst/>
            <a:cxnLst/>
            <a:rect l="l" t="t" r="r" b="b"/>
            <a:pathLst>
              <a:path w="1995" h="1845" extrusionOk="0">
                <a:moveTo>
                  <a:pt x="747" y="1844"/>
                </a:moveTo>
                <a:lnTo>
                  <a:pt x="745" y="1844"/>
                </a:lnTo>
                <a:cubicBezTo>
                  <a:pt x="737" y="1843"/>
                  <a:pt x="730" y="1841"/>
                  <a:pt x="725" y="1836"/>
                </a:cubicBezTo>
                <a:cubicBezTo>
                  <a:pt x="723" y="1835"/>
                  <a:pt x="721" y="1833"/>
                  <a:pt x="720" y="1832"/>
                </a:cubicBezTo>
                <a:cubicBezTo>
                  <a:pt x="719" y="1831"/>
                  <a:pt x="718" y="1830"/>
                  <a:pt x="717" y="1828"/>
                </a:cubicBezTo>
                <a:lnTo>
                  <a:pt x="7" y="725"/>
                </a:lnTo>
                <a:cubicBezTo>
                  <a:pt x="2" y="717"/>
                  <a:pt x="0" y="707"/>
                  <a:pt x="3" y="697"/>
                </a:cubicBezTo>
                <a:cubicBezTo>
                  <a:pt x="5" y="688"/>
                  <a:pt x="12" y="680"/>
                  <a:pt x="21" y="675"/>
                </a:cubicBezTo>
                <a:lnTo>
                  <a:pt x="1349" y="4"/>
                </a:lnTo>
                <a:cubicBezTo>
                  <a:pt x="1350" y="4"/>
                  <a:pt x="1350" y="3"/>
                  <a:pt x="1351" y="3"/>
                </a:cubicBezTo>
                <a:cubicBezTo>
                  <a:pt x="1358" y="0"/>
                  <a:pt x="1365" y="0"/>
                  <a:pt x="1371" y="1"/>
                </a:cubicBezTo>
                <a:cubicBezTo>
                  <a:pt x="1374" y="1"/>
                  <a:pt x="1376" y="2"/>
                  <a:pt x="1379" y="3"/>
                </a:cubicBezTo>
                <a:cubicBezTo>
                  <a:pt x="1385" y="6"/>
                  <a:pt x="1390" y="10"/>
                  <a:pt x="1394" y="17"/>
                </a:cubicBezTo>
                <a:cubicBezTo>
                  <a:pt x="1395" y="18"/>
                  <a:pt x="1396" y="19"/>
                  <a:pt x="1396" y="21"/>
                </a:cubicBezTo>
                <a:cubicBezTo>
                  <a:pt x="1397" y="22"/>
                  <a:pt x="1398" y="23"/>
                  <a:pt x="1398" y="24"/>
                </a:cubicBezTo>
                <a:lnTo>
                  <a:pt x="1991" y="1798"/>
                </a:lnTo>
                <a:cubicBezTo>
                  <a:pt x="1994" y="1809"/>
                  <a:pt x="1992" y="1821"/>
                  <a:pt x="1986" y="1830"/>
                </a:cubicBezTo>
                <a:cubicBezTo>
                  <a:pt x="1979" y="1838"/>
                  <a:pt x="1969" y="1843"/>
                  <a:pt x="1958" y="1843"/>
                </a:cubicBezTo>
                <a:lnTo>
                  <a:pt x="747" y="1843"/>
                </a:lnTo>
                <a:cubicBezTo>
                  <a:pt x="747" y="1844"/>
                  <a:pt x="747" y="1844"/>
                  <a:pt x="747" y="1844"/>
                </a:cubicBezTo>
                <a:moveTo>
                  <a:pt x="796" y="1775"/>
                </a:moveTo>
                <a:lnTo>
                  <a:pt x="1909" y="1775"/>
                </a:lnTo>
                <a:lnTo>
                  <a:pt x="1364" y="143"/>
                </a:lnTo>
                <a:lnTo>
                  <a:pt x="796" y="1775"/>
                </a:lnTo>
                <a:moveTo>
                  <a:pt x="86" y="720"/>
                </a:moveTo>
                <a:lnTo>
                  <a:pt x="737" y="1731"/>
                </a:lnTo>
                <a:lnTo>
                  <a:pt x="1303" y="105"/>
                </a:lnTo>
                <a:lnTo>
                  <a:pt x="86" y="72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1768550" y="140927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459" name="Google Shape;459;p44"/>
          <p:cNvSpPr/>
          <p:nvPr/>
        </p:nvSpPr>
        <p:spPr>
          <a:xfrm>
            <a:off x="6436925" y="4675681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8541900" y="43400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461" name="Google Shape;461;p44"/>
          <p:cNvSpPr/>
          <p:nvPr/>
        </p:nvSpPr>
        <p:spPr>
          <a:xfrm>
            <a:off x="806750" y="2212229"/>
            <a:ext cx="718200" cy="3009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350725" y="450538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8"/>
          <p:cNvGrpSpPr/>
          <p:nvPr/>
        </p:nvGrpSpPr>
        <p:grpSpPr>
          <a:xfrm>
            <a:off x="2002675" y="-418822"/>
            <a:ext cx="4881774" cy="3298925"/>
            <a:chOff x="2002675" y="-418822"/>
            <a:chExt cx="4881774" cy="3298925"/>
          </a:xfrm>
        </p:grpSpPr>
        <p:pic>
          <p:nvPicPr>
            <p:cNvPr id="515" name="Google Shape;51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97111" y="441000"/>
              <a:ext cx="1766858" cy="170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002675" y="-418822"/>
              <a:ext cx="1400025" cy="135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287508">
              <a:off x="5556754" y="1584566"/>
              <a:ext cx="1162815" cy="1121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48"/>
          <p:cNvSpPr/>
          <p:nvPr/>
        </p:nvSpPr>
        <p:spPr>
          <a:xfrm>
            <a:off x="5263965" y="176250"/>
            <a:ext cx="756360" cy="726480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8"/>
          <p:cNvSpPr/>
          <p:nvPr/>
        </p:nvSpPr>
        <p:spPr>
          <a:xfrm>
            <a:off x="3557475" y="1708584"/>
            <a:ext cx="351600" cy="351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20" name="Google Shape;520;p48"/>
          <p:cNvSpPr/>
          <p:nvPr/>
        </p:nvSpPr>
        <p:spPr>
          <a:xfrm>
            <a:off x="3389400" y="23903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21" name="Google Shape;521;p48"/>
          <p:cNvSpPr/>
          <p:nvPr/>
        </p:nvSpPr>
        <p:spPr>
          <a:xfrm rot="5400000">
            <a:off x="2430888" y="1547176"/>
            <a:ext cx="543600" cy="2277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22" name="Google Shape;522;p48"/>
          <p:cNvSpPr/>
          <p:nvPr/>
        </p:nvSpPr>
        <p:spPr>
          <a:xfrm>
            <a:off x="6432275" y="1485273"/>
            <a:ext cx="351500" cy="351500"/>
          </a:xfrm>
          <a:prstGeom prst="flowChartMagneticDrum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23" name="Google Shape;523;p48"/>
          <p:cNvSpPr/>
          <p:nvPr/>
        </p:nvSpPr>
        <p:spPr>
          <a:xfrm>
            <a:off x="5723425" y="1186850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821710-7AFE-4052-9EA7-9CBC1341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539" y="3210674"/>
            <a:ext cx="6843983" cy="1491825"/>
          </a:xfrm>
        </p:spPr>
        <p:txBody>
          <a:bodyPr/>
          <a:lstStyle/>
          <a:p>
            <a:r>
              <a:rPr lang="en" sz="4000" dirty="0">
                <a:latin typeface="Orbitron Medium" panose="020B0604020202020204" charset="0"/>
              </a:rPr>
              <a:t>Merci pour votre attention</a:t>
            </a:r>
            <a:endParaRPr lang="en-GB" sz="4000" dirty="0">
              <a:latin typeface="Orbitron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2297700" y="3105050"/>
            <a:ext cx="4548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 idx="2"/>
          </p:nvPr>
        </p:nvSpPr>
        <p:spPr>
          <a:xfrm>
            <a:off x="713225" y="2876450"/>
            <a:ext cx="1429800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7450850" y="2395274"/>
            <a:ext cx="596849" cy="551973"/>
          </a:xfrm>
          <a:custGeom>
            <a:avLst/>
            <a:gdLst/>
            <a:ahLst/>
            <a:cxnLst/>
            <a:rect l="l" t="t" r="r" b="b"/>
            <a:pathLst>
              <a:path w="1995" h="1845" extrusionOk="0">
                <a:moveTo>
                  <a:pt x="747" y="1844"/>
                </a:moveTo>
                <a:lnTo>
                  <a:pt x="745" y="1844"/>
                </a:lnTo>
                <a:cubicBezTo>
                  <a:pt x="737" y="1843"/>
                  <a:pt x="730" y="1841"/>
                  <a:pt x="725" y="1836"/>
                </a:cubicBezTo>
                <a:cubicBezTo>
                  <a:pt x="723" y="1835"/>
                  <a:pt x="721" y="1833"/>
                  <a:pt x="720" y="1832"/>
                </a:cubicBezTo>
                <a:cubicBezTo>
                  <a:pt x="719" y="1831"/>
                  <a:pt x="718" y="1830"/>
                  <a:pt x="717" y="1828"/>
                </a:cubicBezTo>
                <a:lnTo>
                  <a:pt x="7" y="725"/>
                </a:lnTo>
                <a:cubicBezTo>
                  <a:pt x="2" y="717"/>
                  <a:pt x="0" y="707"/>
                  <a:pt x="3" y="697"/>
                </a:cubicBezTo>
                <a:cubicBezTo>
                  <a:pt x="5" y="688"/>
                  <a:pt x="12" y="680"/>
                  <a:pt x="21" y="675"/>
                </a:cubicBezTo>
                <a:lnTo>
                  <a:pt x="1349" y="4"/>
                </a:lnTo>
                <a:cubicBezTo>
                  <a:pt x="1350" y="4"/>
                  <a:pt x="1350" y="3"/>
                  <a:pt x="1351" y="3"/>
                </a:cubicBezTo>
                <a:cubicBezTo>
                  <a:pt x="1358" y="0"/>
                  <a:pt x="1365" y="0"/>
                  <a:pt x="1371" y="1"/>
                </a:cubicBezTo>
                <a:cubicBezTo>
                  <a:pt x="1374" y="1"/>
                  <a:pt x="1376" y="2"/>
                  <a:pt x="1379" y="3"/>
                </a:cubicBezTo>
                <a:cubicBezTo>
                  <a:pt x="1385" y="6"/>
                  <a:pt x="1390" y="10"/>
                  <a:pt x="1394" y="17"/>
                </a:cubicBezTo>
                <a:cubicBezTo>
                  <a:pt x="1395" y="18"/>
                  <a:pt x="1396" y="19"/>
                  <a:pt x="1396" y="21"/>
                </a:cubicBezTo>
                <a:cubicBezTo>
                  <a:pt x="1397" y="22"/>
                  <a:pt x="1398" y="23"/>
                  <a:pt x="1398" y="24"/>
                </a:cubicBezTo>
                <a:lnTo>
                  <a:pt x="1991" y="1798"/>
                </a:lnTo>
                <a:cubicBezTo>
                  <a:pt x="1994" y="1809"/>
                  <a:pt x="1992" y="1821"/>
                  <a:pt x="1986" y="1830"/>
                </a:cubicBezTo>
                <a:cubicBezTo>
                  <a:pt x="1979" y="1838"/>
                  <a:pt x="1969" y="1843"/>
                  <a:pt x="1958" y="1843"/>
                </a:cubicBezTo>
                <a:lnTo>
                  <a:pt x="747" y="1843"/>
                </a:lnTo>
                <a:cubicBezTo>
                  <a:pt x="747" y="1844"/>
                  <a:pt x="747" y="1844"/>
                  <a:pt x="747" y="1844"/>
                </a:cubicBezTo>
                <a:moveTo>
                  <a:pt x="796" y="1775"/>
                </a:moveTo>
                <a:lnTo>
                  <a:pt x="1909" y="1775"/>
                </a:lnTo>
                <a:lnTo>
                  <a:pt x="1364" y="143"/>
                </a:lnTo>
                <a:lnTo>
                  <a:pt x="796" y="1775"/>
                </a:lnTo>
                <a:moveTo>
                  <a:pt x="86" y="720"/>
                </a:moveTo>
                <a:lnTo>
                  <a:pt x="737" y="1731"/>
                </a:lnTo>
                <a:lnTo>
                  <a:pt x="1303" y="105"/>
                </a:lnTo>
                <a:lnTo>
                  <a:pt x="86" y="72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8252875" y="1787675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341" name="Google Shape;341;p37"/>
          <p:cNvSpPr/>
          <p:nvPr/>
        </p:nvSpPr>
        <p:spPr>
          <a:xfrm rot="-10347328" flipH="1">
            <a:off x="793295" y="1575103"/>
            <a:ext cx="627835" cy="603038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7"/>
          <p:cNvGrpSpPr/>
          <p:nvPr/>
        </p:nvGrpSpPr>
        <p:grpSpPr>
          <a:xfrm>
            <a:off x="3901275" y="-612146"/>
            <a:ext cx="5976754" cy="3289821"/>
            <a:chOff x="3901275" y="-612146"/>
            <a:chExt cx="5976754" cy="3289821"/>
          </a:xfrm>
        </p:grpSpPr>
        <p:pic>
          <p:nvPicPr>
            <p:cNvPr id="343" name="Google Shape;343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01275" y="647412"/>
              <a:ext cx="1550801" cy="149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900469">
              <a:off x="7163024" y="-50951"/>
              <a:ext cx="2535496" cy="1402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2">
              <a:off x="5116950" y="706410"/>
              <a:ext cx="2043450" cy="19712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37"/>
          <p:cNvSpPr/>
          <p:nvPr/>
        </p:nvSpPr>
        <p:spPr>
          <a:xfrm>
            <a:off x="4148500" y="1965575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>
            <a:spLocks noGrp="1"/>
          </p:cNvSpPr>
          <p:nvPr>
            <p:ph type="title"/>
          </p:nvPr>
        </p:nvSpPr>
        <p:spPr>
          <a:xfrm>
            <a:off x="1508218" y="2796189"/>
            <a:ext cx="5472052" cy="17803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Methode de Newton</a:t>
            </a:r>
            <a:endParaRPr dirty="0"/>
          </a:p>
        </p:txBody>
      </p:sp>
      <p:sp>
        <p:nvSpPr>
          <p:cNvPr id="753" name="Google Shape;753;p59"/>
          <p:cNvSpPr txBox="1">
            <a:spLocks noGrp="1"/>
          </p:cNvSpPr>
          <p:nvPr>
            <p:ph type="title" idx="2"/>
          </p:nvPr>
        </p:nvSpPr>
        <p:spPr>
          <a:xfrm>
            <a:off x="6534200" y="2878100"/>
            <a:ext cx="18966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55" name="Google Shape;755;p59"/>
          <p:cNvGrpSpPr/>
          <p:nvPr/>
        </p:nvGrpSpPr>
        <p:grpSpPr>
          <a:xfrm>
            <a:off x="505224" y="-925867"/>
            <a:ext cx="4908815" cy="3803969"/>
            <a:chOff x="505224" y="-925867"/>
            <a:chExt cx="4908815" cy="3803969"/>
          </a:xfrm>
        </p:grpSpPr>
        <p:pic>
          <p:nvPicPr>
            <p:cNvPr id="756" name="Google Shape;756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4788" y="1673884"/>
              <a:ext cx="2009250" cy="1118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176955">
              <a:off x="2823872" y="206129"/>
              <a:ext cx="1513730" cy="1460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5724" y="1285775"/>
              <a:ext cx="1650645" cy="1592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606424" y="-379290"/>
              <a:ext cx="2009251" cy="1118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59"/>
          <p:cNvSpPr/>
          <p:nvPr/>
        </p:nvSpPr>
        <p:spPr>
          <a:xfrm>
            <a:off x="661115" y="3199750"/>
            <a:ext cx="756360" cy="726480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9"/>
          <p:cNvSpPr/>
          <p:nvPr/>
        </p:nvSpPr>
        <p:spPr>
          <a:xfrm>
            <a:off x="4643800" y="539488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762" name="Google Shape;762;p59"/>
          <p:cNvGrpSpPr/>
          <p:nvPr/>
        </p:nvGrpSpPr>
        <p:grpSpPr>
          <a:xfrm>
            <a:off x="5070428" y="1383386"/>
            <a:ext cx="596829" cy="596829"/>
            <a:chOff x="6357825" y="1432425"/>
            <a:chExt cx="462300" cy="462300"/>
          </a:xfrm>
        </p:grpSpPr>
        <p:sp>
          <p:nvSpPr>
            <p:cNvPr id="763" name="Google Shape;763;p5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765" name="Google Shape;765;p59"/>
          <p:cNvSpPr/>
          <p:nvPr/>
        </p:nvSpPr>
        <p:spPr>
          <a:xfrm>
            <a:off x="2297700" y="116357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766" name="Google Shape;766;p59"/>
          <p:cNvSpPr/>
          <p:nvPr/>
        </p:nvSpPr>
        <p:spPr>
          <a:xfrm rot="-2700000">
            <a:off x="662088" y="787237"/>
            <a:ext cx="543482" cy="22783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767" name="Google Shape;767;p59"/>
          <p:cNvSpPr/>
          <p:nvPr/>
        </p:nvSpPr>
        <p:spPr>
          <a:xfrm>
            <a:off x="2716875" y="1944394"/>
            <a:ext cx="275100" cy="275100"/>
          </a:xfrm>
          <a:prstGeom prst="flowChartMagneticDrum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768" name="Google Shape;768;p59"/>
          <p:cNvSpPr/>
          <p:nvPr/>
        </p:nvSpPr>
        <p:spPr>
          <a:xfrm>
            <a:off x="5869575" y="247802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9802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Google Shape;528;p4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362288" y="1375644"/>
                <a:ext cx="6683568" cy="30732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b="1" i="0" u="none" strike="noStrike" baseline="0" dirty="0">
                    <a:latin typeface="+mj-lt"/>
                  </a:rPr>
                  <a:t>Fonctions à une Seule Variable</a:t>
                </a:r>
                <a:endParaRPr lang="en-GB" sz="1400" b="1" dirty="0">
                  <a:latin typeface="+mj-l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latin typeface="+mn-lt"/>
                  </a:rPr>
                  <a:t>On </a:t>
                </a:r>
                <a:r>
                  <a:rPr lang="en-GB" dirty="0" err="1">
                    <a:latin typeface="+mn-lt"/>
                  </a:rPr>
                  <a:t>cherche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>
                    <a:latin typeface="+mn-lt"/>
                  </a:rPr>
                  <a:t>, </a:t>
                </a:r>
                <a:r>
                  <a:rPr lang="en-GB" dirty="0" err="1">
                    <a:latin typeface="+mn-lt"/>
                  </a:rPr>
                  <a:t>tel</a:t>
                </a:r>
                <a:r>
                  <a:rPr lang="en-GB" dirty="0">
                    <a:latin typeface="+mn-lt"/>
                  </a:rPr>
                  <a:t> que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>
                    <a:latin typeface="+mn-lt"/>
                  </a:rPr>
                  <a:t>.</a:t>
                </a:r>
              </a:p>
              <a:p>
                <a:pPr marL="0" lvl="0" indent="0" algn="l"/>
                <a:r>
                  <a:rPr lang="en-GB" dirty="0">
                    <a:latin typeface="+mn-lt"/>
                  </a:rPr>
                  <a:t>Au </a:t>
                </a:r>
                <a:r>
                  <a:rPr lang="en-GB" dirty="0" err="1">
                    <a:latin typeface="+mn-lt"/>
                  </a:rPr>
                  <a:t>voisinage</a:t>
                </a:r>
                <a:r>
                  <a:rPr lang="en-GB" dirty="0">
                    <a:latin typeface="+mn-lt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≈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>
                  <a:latin typeface="+mn-lt"/>
                </a:endParaRPr>
              </a:p>
              <a:p>
                <a:pPr marL="0" lvl="0" indent="0" algn="l"/>
                <a:r>
                  <a:rPr lang="en-GB" dirty="0">
                    <a:latin typeface="+mn-lt"/>
                  </a:rPr>
                  <a:t> Si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>
                    <a:latin typeface="+mn-lt"/>
                  </a:rPr>
                  <a:t>, on </a:t>
                </a:r>
                <a:r>
                  <a:rPr lang="en-GB" dirty="0" err="1">
                    <a:latin typeface="+mn-lt"/>
                  </a:rPr>
                  <a:t>considere</a:t>
                </a:r>
                <a:r>
                  <a:rPr lang="en-GB" dirty="0">
                    <a:latin typeface="+mn-lt"/>
                  </a:rPr>
                  <a:t> :</a:t>
                </a:r>
              </a:p>
              <a:p>
                <a:pPr marL="0" lv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+mn-lt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+mn-lt"/>
                </a:endParaRPr>
              </a:p>
              <a:p>
                <a:pPr marL="0" lvl="0" indent="0" algn="l"/>
                <a:r>
                  <a:rPr lang="en-GB" dirty="0">
                    <a:latin typeface="+mn-lt"/>
                  </a:rPr>
                  <a:t>et on </a:t>
                </a:r>
                <a:r>
                  <a:rPr lang="en-GB" dirty="0" err="1">
                    <a:latin typeface="+mn-lt"/>
                  </a:rPr>
                  <a:t>construit</a:t>
                </a:r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une</a:t>
                </a:r>
                <a:r>
                  <a:rPr lang="en-GB" dirty="0">
                    <a:latin typeface="+mn-lt"/>
                  </a:rPr>
                  <a:t> suite par recurrence, par :</a:t>
                </a:r>
              </a:p>
              <a:p>
                <a:pPr marL="0" lvl="0" indent="0" algn="l"/>
                <a:r>
                  <a:rPr lang="en-GB" dirty="0" err="1">
                    <a:latin typeface="+mn-lt"/>
                  </a:rPr>
                  <a:t>si</a:t>
                </a:r>
                <a:r>
                  <a:rPr lang="en-GB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,            </m:t>
                    </m:r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GB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GB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800" i="1" dirty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GB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GB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1800" dirty="0">
                            <a:latin typeface="+mn-lt"/>
                          </a:rPr>
                          <m:t> </m:t>
                        </m:r>
                      </m:den>
                    </m:f>
                  </m:oMath>
                </a14:m>
                <a:endParaRPr dirty="0">
                  <a:latin typeface="+mn-lt"/>
                </a:endParaRPr>
              </a:p>
            </p:txBody>
          </p:sp>
        </mc:Choice>
        <mc:Fallback xmlns="">
          <p:sp>
            <p:nvSpPr>
              <p:cNvPr id="528" name="Google Shape;528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62288" y="1375644"/>
                <a:ext cx="6683568" cy="3073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4" name="Google Shape;534;p49"/>
          <p:cNvGrpSpPr/>
          <p:nvPr/>
        </p:nvGrpSpPr>
        <p:grpSpPr>
          <a:xfrm>
            <a:off x="7511239" y="2147605"/>
            <a:ext cx="2177551" cy="2807475"/>
            <a:chOff x="7455948" y="1380376"/>
            <a:chExt cx="2177551" cy="2807475"/>
          </a:xfrm>
        </p:grpSpPr>
        <p:pic>
          <p:nvPicPr>
            <p:cNvPr id="535" name="Google Shape;53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100000">
              <a:off x="7529408" y="1777128"/>
              <a:ext cx="1458482" cy="811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72000" y="3157825"/>
              <a:ext cx="1861500" cy="1030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49"/>
          <p:cNvGrpSpPr/>
          <p:nvPr/>
        </p:nvGrpSpPr>
        <p:grpSpPr>
          <a:xfrm>
            <a:off x="-757450" y="33507"/>
            <a:ext cx="2533116" cy="4992942"/>
            <a:chOff x="-757450" y="33507"/>
            <a:chExt cx="2533116" cy="4992942"/>
          </a:xfrm>
        </p:grpSpPr>
        <p:pic>
          <p:nvPicPr>
            <p:cNvPr id="538" name="Google Shape;53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-70174" y="518286"/>
              <a:ext cx="1766848" cy="95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100000">
              <a:off x="-645551" y="3185320"/>
              <a:ext cx="2221701" cy="1236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49"/>
          <p:cNvSpPr/>
          <p:nvPr/>
        </p:nvSpPr>
        <p:spPr>
          <a:xfrm>
            <a:off x="543985" y="2098930"/>
            <a:ext cx="753840" cy="650880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49"/>
          <p:cNvGrpSpPr/>
          <p:nvPr/>
        </p:nvGrpSpPr>
        <p:grpSpPr>
          <a:xfrm>
            <a:off x="8132353" y="611486"/>
            <a:ext cx="596829" cy="596829"/>
            <a:chOff x="6357825" y="1432425"/>
            <a:chExt cx="462300" cy="462300"/>
          </a:xfrm>
        </p:grpSpPr>
        <p:sp>
          <p:nvSpPr>
            <p:cNvPr id="542" name="Google Shape;542;p4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544" name="Google Shape;544;p49"/>
          <p:cNvSpPr/>
          <p:nvPr/>
        </p:nvSpPr>
        <p:spPr>
          <a:xfrm>
            <a:off x="7892675" y="280882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45" name="Google Shape;545;p49"/>
          <p:cNvSpPr/>
          <p:nvPr/>
        </p:nvSpPr>
        <p:spPr>
          <a:xfrm>
            <a:off x="248834" y="2098930"/>
            <a:ext cx="278700" cy="240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sp>
        <p:nvSpPr>
          <p:cNvPr id="26" name="Google Shape;336;p37">
            <a:extLst>
              <a:ext uri="{FF2B5EF4-FFF2-40B4-BE49-F238E27FC236}">
                <a16:creationId xmlns:a16="http://schemas.microsoft.com/office/drawing/2014/main" id="{F14B0500-C14A-4875-B3D8-E687C9F85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2288" y="149571"/>
            <a:ext cx="6419424" cy="744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Methode de Newton</a:t>
            </a:r>
            <a:endParaRPr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49"/>
          <p:cNvGrpSpPr/>
          <p:nvPr/>
        </p:nvGrpSpPr>
        <p:grpSpPr>
          <a:xfrm>
            <a:off x="7511239" y="2147605"/>
            <a:ext cx="2177551" cy="2807475"/>
            <a:chOff x="7455948" y="1380376"/>
            <a:chExt cx="2177551" cy="2807475"/>
          </a:xfrm>
        </p:grpSpPr>
        <p:pic>
          <p:nvPicPr>
            <p:cNvPr id="535" name="Google Shape;53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7529408" y="1777128"/>
              <a:ext cx="1458482" cy="811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72000" y="3157825"/>
              <a:ext cx="1861500" cy="1030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49"/>
          <p:cNvGrpSpPr/>
          <p:nvPr/>
        </p:nvGrpSpPr>
        <p:grpSpPr>
          <a:xfrm>
            <a:off x="-757450" y="33507"/>
            <a:ext cx="2533116" cy="4992942"/>
            <a:chOff x="-757450" y="33507"/>
            <a:chExt cx="2533116" cy="4992942"/>
          </a:xfrm>
        </p:grpSpPr>
        <p:pic>
          <p:nvPicPr>
            <p:cNvPr id="538" name="Google Shape;538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-70174" y="518286"/>
              <a:ext cx="1766848" cy="95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-645551" y="3185320"/>
              <a:ext cx="2221701" cy="1236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49"/>
          <p:cNvSpPr/>
          <p:nvPr/>
        </p:nvSpPr>
        <p:spPr>
          <a:xfrm>
            <a:off x="543985" y="2098930"/>
            <a:ext cx="753840" cy="650880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49"/>
          <p:cNvGrpSpPr/>
          <p:nvPr/>
        </p:nvGrpSpPr>
        <p:grpSpPr>
          <a:xfrm>
            <a:off x="8132353" y="611486"/>
            <a:ext cx="596829" cy="596829"/>
            <a:chOff x="6357825" y="1432425"/>
            <a:chExt cx="462300" cy="462300"/>
          </a:xfrm>
        </p:grpSpPr>
        <p:sp>
          <p:nvSpPr>
            <p:cNvPr id="542" name="Google Shape;542;p4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544" name="Google Shape;544;p49"/>
          <p:cNvSpPr/>
          <p:nvPr/>
        </p:nvSpPr>
        <p:spPr>
          <a:xfrm>
            <a:off x="7892675" y="280882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45" name="Google Shape;545;p49"/>
          <p:cNvSpPr/>
          <p:nvPr/>
        </p:nvSpPr>
        <p:spPr>
          <a:xfrm>
            <a:off x="248834" y="2098930"/>
            <a:ext cx="278700" cy="240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sp>
        <p:nvSpPr>
          <p:cNvPr id="26" name="Google Shape;336;p37">
            <a:extLst>
              <a:ext uri="{FF2B5EF4-FFF2-40B4-BE49-F238E27FC236}">
                <a16:creationId xmlns:a16="http://schemas.microsoft.com/office/drawing/2014/main" id="{F14B0500-C14A-4875-B3D8-E687C9F85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2288" y="149571"/>
            <a:ext cx="6419424" cy="744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Methode de Newton</a:t>
            </a:r>
            <a:endParaRPr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528;p49">
                <a:extLst>
                  <a:ext uri="{FF2B5EF4-FFF2-40B4-BE49-F238E27FC236}">
                    <a16:creationId xmlns:a16="http://schemas.microsoft.com/office/drawing/2014/main" id="{4369E037-F0A3-CA09-3B1E-8F2F7217EB52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362288" y="1375644"/>
                <a:ext cx="6683568" cy="30732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b="1" i="0" u="none" strike="noStrike" baseline="0" dirty="0">
                    <a:latin typeface="+mj-lt"/>
                  </a:rPr>
                  <a:t>Fonctions à </a:t>
                </a:r>
                <a:r>
                  <a:rPr lang="fr-FR" b="1" dirty="0">
                    <a:latin typeface="+mj-lt"/>
                  </a:rPr>
                  <a:t>Plusieurs </a:t>
                </a:r>
                <a:r>
                  <a:rPr lang="fr-FR" b="1" i="0" u="none" strike="noStrike" baseline="0" dirty="0">
                    <a:latin typeface="+mj-lt"/>
                  </a:rPr>
                  <a:t>Variable</a:t>
                </a:r>
                <a:endParaRPr lang="en-GB" sz="1400" b="1" dirty="0">
                  <a:latin typeface="+mj-lt"/>
                </a:endParaRPr>
              </a:p>
              <a:p>
                <a:pPr marL="0" indent="0" algn="l"/>
                <a:r>
                  <a:rPr lang="fr-FR" dirty="0">
                    <a:latin typeface="+mn-lt"/>
                  </a:rPr>
                  <a:t>Supposons que nous ayons un système d'équations à plusieurs variables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lvl="0" indent="0" algn="l"/>
                <a:endParaRPr lang="en-GB" dirty="0">
                  <a:latin typeface="+mn-lt"/>
                </a:endParaRPr>
              </a:p>
              <a:p>
                <a:pPr marL="0" lvl="0" indent="0" algn="l"/>
                <a:r>
                  <a:rPr lang="en-GB" dirty="0">
                    <a:latin typeface="+mn-lt"/>
                  </a:rPr>
                  <a:t>et on </a:t>
                </a:r>
                <a:r>
                  <a:rPr lang="en-GB" dirty="0" err="1">
                    <a:latin typeface="+mn-lt"/>
                  </a:rPr>
                  <a:t>construit</a:t>
                </a:r>
                <a:r>
                  <a:rPr lang="en-GB" dirty="0">
                    <a:latin typeface="+mn-lt"/>
                  </a:rPr>
                  <a:t> </a:t>
                </a:r>
                <a:r>
                  <a:rPr lang="en-GB" dirty="0" err="1">
                    <a:latin typeface="+mn-lt"/>
                  </a:rPr>
                  <a:t>une</a:t>
                </a:r>
                <a:r>
                  <a:rPr lang="en-GB" dirty="0">
                    <a:latin typeface="+mn-lt"/>
                  </a:rPr>
                  <a:t> suite par recurrence, par :</a:t>
                </a:r>
              </a:p>
              <a:p>
                <a:pPr marL="0" indent="0" algn="l"/>
                <a:endParaRPr lang="fr-FR" dirty="0"/>
              </a:p>
            </p:txBody>
          </p:sp>
        </mc:Choice>
        <mc:Fallback xmlns="">
          <p:sp>
            <p:nvSpPr>
              <p:cNvPr id="2" name="Google Shape;528;p49">
                <a:extLst>
                  <a:ext uri="{FF2B5EF4-FFF2-40B4-BE49-F238E27FC236}">
                    <a16:creationId xmlns:a16="http://schemas.microsoft.com/office/drawing/2014/main" id="{4369E037-F0A3-CA09-3B1E-8F2F7217EB5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62288" y="1375644"/>
                <a:ext cx="6683568" cy="3073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F9716CD-A0C9-63BE-C09B-F1FF102E66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260" t="46613" r="35259" b="45818"/>
          <a:stretch/>
        </p:blipFill>
        <p:spPr>
          <a:xfrm>
            <a:off x="2522804" y="2950305"/>
            <a:ext cx="4119674" cy="5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>
            <a:spLocks noGrp="1"/>
          </p:cNvSpPr>
          <p:nvPr>
            <p:ph type="subTitle" idx="1"/>
          </p:nvPr>
        </p:nvSpPr>
        <p:spPr>
          <a:xfrm>
            <a:off x="1262957" y="4264285"/>
            <a:ext cx="6683568" cy="428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1200" b="0" i="0" dirty="0">
                <a:solidFill>
                  <a:srgbClr val="111111"/>
                </a:solidFill>
                <a:effectLst/>
                <a:latin typeface="+mn-lt"/>
              </a:rPr>
              <a:t>Représentation graphique de la méthode de Newton montrant des itérations successive</a:t>
            </a:r>
            <a:endParaRPr sz="1200" dirty="0">
              <a:latin typeface="+mn-lt"/>
            </a:endParaRPr>
          </a:p>
        </p:txBody>
      </p:sp>
      <p:grpSp>
        <p:nvGrpSpPr>
          <p:cNvPr id="534" name="Google Shape;534;p49"/>
          <p:cNvGrpSpPr/>
          <p:nvPr/>
        </p:nvGrpSpPr>
        <p:grpSpPr>
          <a:xfrm>
            <a:off x="7640406" y="1139348"/>
            <a:ext cx="2177551" cy="2807475"/>
            <a:chOff x="7455948" y="1380376"/>
            <a:chExt cx="2177551" cy="2807475"/>
          </a:xfrm>
        </p:grpSpPr>
        <p:pic>
          <p:nvPicPr>
            <p:cNvPr id="535" name="Google Shape;53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7529408" y="1777128"/>
              <a:ext cx="1458482" cy="811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72000" y="3157825"/>
              <a:ext cx="1861500" cy="1030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49"/>
          <p:cNvGrpSpPr/>
          <p:nvPr/>
        </p:nvGrpSpPr>
        <p:grpSpPr>
          <a:xfrm>
            <a:off x="-884275" y="-480156"/>
            <a:ext cx="2533116" cy="4992942"/>
            <a:chOff x="-757450" y="33507"/>
            <a:chExt cx="2533116" cy="4992942"/>
          </a:xfrm>
        </p:grpSpPr>
        <p:pic>
          <p:nvPicPr>
            <p:cNvPr id="538" name="Google Shape;538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-70174" y="518286"/>
              <a:ext cx="1766848" cy="95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-645551" y="3185320"/>
              <a:ext cx="2221701" cy="1236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49"/>
          <p:cNvSpPr/>
          <p:nvPr/>
        </p:nvSpPr>
        <p:spPr>
          <a:xfrm>
            <a:off x="543985" y="2098930"/>
            <a:ext cx="753840" cy="650880"/>
          </a:xfrm>
          <a:custGeom>
            <a:avLst/>
            <a:gdLst/>
            <a:ahLst/>
            <a:cxnLst/>
            <a:rect l="l" t="t" r="r" b="b"/>
            <a:pathLst>
              <a:path w="2094" h="1808" extrusionOk="0">
                <a:moveTo>
                  <a:pt x="2091" y="550"/>
                </a:moveTo>
                <a:cubicBezTo>
                  <a:pt x="2091" y="549"/>
                  <a:pt x="2091" y="548"/>
                  <a:pt x="2091" y="547"/>
                </a:cubicBezTo>
                <a:cubicBezTo>
                  <a:pt x="2092" y="545"/>
                  <a:pt x="2092" y="543"/>
                  <a:pt x="2093" y="541"/>
                </a:cubicBezTo>
                <a:cubicBezTo>
                  <a:pt x="2093" y="539"/>
                  <a:pt x="2093" y="537"/>
                  <a:pt x="2093" y="535"/>
                </a:cubicBezTo>
                <a:cubicBezTo>
                  <a:pt x="2093" y="533"/>
                  <a:pt x="2093" y="531"/>
                  <a:pt x="2092" y="530"/>
                </a:cubicBezTo>
                <a:cubicBezTo>
                  <a:pt x="2092" y="528"/>
                  <a:pt x="2091" y="526"/>
                  <a:pt x="2090" y="524"/>
                </a:cubicBezTo>
                <a:cubicBezTo>
                  <a:pt x="2090" y="523"/>
                  <a:pt x="2090" y="522"/>
                  <a:pt x="2089" y="521"/>
                </a:cubicBezTo>
                <a:cubicBezTo>
                  <a:pt x="2089" y="520"/>
                  <a:pt x="2088" y="520"/>
                  <a:pt x="2087" y="519"/>
                </a:cubicBezTo>
                <a:cubicBezTo>
                  <a:pt x="2086" y="517"/>
                  <a:pt x="2085" y="516"/>
                  <a:pt x="2083" y="514"/>
                </a:cubicBezTo>
                <a:cubicBezTo>
                  <a:pt x="2081" y="513"/>
                  <a:pt x="2080" y="512"/>
                  <a:pt x="2078" y="511"/>
                </a:cubicBezTo>
                <a:cubicBezTo>
                  <a:pt x="2077" y="510"/>
                  <a:pt x="2077" y="509"/>
                  <a:pt x="2076" y="509"/>
                </a:cubicBezTo>
                <a:lnTo>
                  <a:pt x="1008" y="2"/>
                </a:lnTo>
                <a:cubicBezTo>
                  <a:pt x="1007" y="2"/>
                  <a:pt x="1006" y="2"/>
                  <a:pt x="1005" y="2"/>
                </a:cubicBezTo>
                <a:cubicBezTo>
                  <a:pt x="1004" y="1"/>
                  <a:pt x="1002" y="0"/>
                  <a:pt x="999" y="0"/>
                </a:cubicBezTo>
                <a:cubicBezTo>
                  <a:pt x="997" y="0"/>
                  <a:pt x="995" y="0"/>
                  <a:pt x="993" y="0"/>
                </a:cubicBezTo>
                <a:cubicBezTo>
                  <a:pt x="992" y="0"/>
                  <a:pt x="990" y="0"/>
                  <a:pt x="988" y="1"/>
                </a:cubicBezTo>
                <a:cubicBezTo>
                  <a:pt x="986" y="1"/>
                  <a:pt x="984" y="2"/>
                  <a:pt x="982" y="3"/>
                </a:cubicBezTo>
                <a:cubicBezTo>
                  <a:pt x="981" y="3"/>
                  <a:pt x="980" y="3"/>
                  <a:pt x="979" y="4"/>
                </a:cubicBezTo>
                <a:lnTo>
                  <a:pt x="450" y="325"/>
                </a:lnTo>
                <a:cubicBezTo>
                  <a:pt x="449" y="325"/>
                  <a:pt x="449" y="326"/>
                  <a:pt x="448" y="327"/>
                </a:cubicBezTo>
                <a:cubicBezTo>
                  <a:pt x="446" y="328"/>
                  <a:pt x="445" y="329"/>
                  <a:pt x="443" y="331"/>
                </a:cubicBezTo>
                <a:cubicBezTo>
                  <a:pt x="442" y="332"/>
                  <a:pt x="441" y="334"/>
                  <a:pt x="440" y="336"/>
                </a:cubicBezTo>
                <a:cubicBezTo>
                  <a:pt x="439" y="337"/>
                  <a:pt x="438" y="337"/>
                  <a:pt x="438" y="338"/>
                </a:cubicBezTo>
                <a:lnTo>
                  <a:pt x="2" y="1256"/>
                </a:lnTo>
                <a:cubicBezTo>
                  <a:pt x="2" y="1257"/>
                  <a:pt x="2" y="1258"/>
                  <a:pt x="2" y="1259"/>
                </a:cubicBezTo>
                <a:cubicBezTo>
                  <a:pt x="1" y="1261"/>
                  <a:pt x="0" y="1263"/>
                  <a:pt x="0" y="1265"/>
                </a:cubicBezTo>
                <a:cubicBezTo>
                  <a:pt x="0" y="1267"/>
                  <a:pt x="0" y="1269"/>
                  <a:pt x="0" y="1271"/>
                </a:cubicBezTo>
                <a:cubicBezTo>
                  <a:pt x="0" y="1273"/>
                  <a:pt x="0" y="1275"/>
                  <a:pt x="1" y="1277"/>
                </a:cubicBezTo>
                <a:cubicBezTo>
                  <a:pt x="1" y="1279"/>
                  <a:pt x="2" y="1281"/>
                  <a:pt x="3" y="1283"/>
                </a:cubicBezTo>
                <a:cubicBezTo>
                  <a:pt x="3" y="1284"/>
                  <a:pt x="3" y="1285"/>
                  <a:pt x="4" y="1286"/>
                </a:cubicBezTo>
                <a:cubicBezTo>
                  <a:pt x="4" y="1287"/>
                  <a:pt x="5" y="1287"/>
                  <a:pt x="6" y="1288"/>
                </a:cubicBezTo>
                <a:lnTo>
                  <a:pt x="8" y="1291"/>
                </a:lnTo>
                <a:cubicBezTo>
                  <a:pt x="11" y="1294"/>
                  <a:pt x="14" y="1296"/>
                  <a:pt x="17" y="1298"/>
                </a:cubicBezTo>
                <a:lnTo>
                  <a:pt x="1084" y="1804"/>
                </a:lnTo>
                <a:cubicBezTo>
                  <a:pt x="1088" y="1806"/>
                  <a:pt x="1091" y="1806"/>
                  <a:pt x="1095" y="1807"/>
                </a:cubicBezTo>
                <a:cubicBezTo>
                  <a:pt x="1096" y="1807"/>
                  <a:pt x="1097" y="1807"/>
                  <a:pt x="1097" y="1807"/>
                </a:cubicBezTo>
                <a:cubicBezTo>
                  <a:pt x="1101" y="1807"/>
                  <a:pt x="1104" y="1806"/>
                  <a:pt x="1108" y="1805"/>
                </a:cubicBezTo>
                <a:cubicBezTo>
                  <a:pt x="1108" y="1805"/>
                  <a:pt x="1109" y="1805"/>
                  <a:pt x="1110" y="1804"/>
                </a:cubicBezTo>
                <a:cubicBezTo>
                  <a:pt x="1111" y="1804"/>
                  <a:pt x="1113" y="1803"/>
                  <a:pt x="1114" y="1802"/>
                </a:cubicBezTo>
                <a:lnTo>
                  <a:pt x="1643" y="1482"/>
                </a:lnTo>
                <a:cubicBezTo>
                  <a:pt x="1644" y="1481"/>
                  <a:pt x="1644" y="1481"/>
                  <a:pt x="1645" y="1480"/>
                </a:cubicBezTo>
                <a:cubicBezTo>
                  <a:pt x="1647" y="1479"/>
                  <a:pt x="1648" y="1477"/>
                  <a:pt x="1649" y="1476"/>
                </a:cubicBezTo>
                <a:cubicBezTo>
                  <a:pt x="1651" y="1474"/>
                  <a:pt x="1652" y="1473"/>
                  <a:pt x="1653" y="1471"/>
                </a:cubicBezTo>
                <a:cubicBezTo>
                  <a:pt x="1654" y="1470"/>
                  <a:pt x="1654" y="1470"/>
                  <a:pt x="1655" y="1469"/>
                </a:cubicBezTo>
                <a:lnTo>
                  <a:pt x="2091" y="550"/>
                </a:lnTo>
                <a:moveTo>
                  <a:pt x="1334" y="1351"/>
                </a:moveTo>
                <a:lnTo>
                  <a:pt x="1561" y="1458"/>
                </a:lnTo>
                <a:lnTo>
                  <a:pt x="1171" y="1695"/>
                </a:lnTo>
                <a:lnTo>
                  <a:pt x="1334" y="1351"/>
                </a:lnTo>
                <a:moveTo>
                  <a:pt x="1612" y="1413"/>
                </a:moveTo>
                <a:lnTo>
                  <a:pt x="1361" y="1294"/>
                </a:lnTo>
                <a:lnTo>
                  <a:pt x="1558" y="879"/>
                </a:lnTo>
                <a:lnTo>
                  <a:pt x="1989" y="618"/>
                </a:lnTo>
                <a:lnTo>
                  <a:pt x="1612" y="1413"/>
                </a:lnTo>
                <a:moveTo>
                  <a:pt x="535" y="927"/>
                </a:moveTo>
                <a:lnTo>
                  <a:pt x="104" y="1188"/>
                </a:lnTo>
                <a:lnTo>
                  <a:pt x="481" y="393"/>
                </a:lnTo>
                <a:lnTo>
                  <a:pt x="732" y="512"/>
                </a:lnTo>
                <a:lnTo>
                  <a:pt x="535" y="927"/>
                </a:lnTo>
                <a:moveTo>
                  <a:pt x="759" y="455"/>
                </a:moveTo>
                <a:lnTo>
                  <a:pt x="532" y="348"/>
                </a:lnTo>
                <a:lnTo>
                  <a:pt x="922" y="111"/>
                </a:lnTo>
                <a:lnTo>
                  <a:pt x="759" y="455"/>
                </a:lnTo>
                <a:moveTo>
                  <a:pt x="788" y="539"/>
                </a:moveTo>
                <a:lnTo>
                  <a:pt x="1492" y="872"/>
                </a:lnTo>
                <a:lnTo>
                  <a:pt x="1304" y="1267"/>
                </a:lnTo>
                <a:lnTo>
                  <a:pt x="601" y="934"/>
                </a:lnTo>
                <a:lnTo>
                  <a:pt x="788" y="539"/>
                </a:lnTo>
                <a:moveTo>
                  <a:pt x="1996" y="540"/>
                </a:moveTo>
                <a:lnTo>
                  <a:pt x="1532" y="822"/>
                </a:lnTo>
                <a:lnTo>
                  <a:pt x="815" y="482"/>
                </a:lnTo>
                <a:lnTo>
                  <a:pt x="1010" y="72"/>
                </a:lnTo>
                <a:lnTo>
                  <a:pt x="1996" y="540"/>
                </a:lnTo>
                <a:moveTo>
                  <a:pt x="96" y="1266"/>
                </a:moveTo>
                <a:lnTo>
                  <a:pt x="561" y="984"/>
                </a:lnTo>
                <a:lnTo>
                  <a:pt x="1278" y="1324"/>
                </a:lnTo>
                <a:lnTo>
                  <a:pt x="1083" y="1734"/>
                </a:lnTo>
                <a:lnTo>
                  <a:pt x="96" y="1266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49"/>
          <p:cNvGrpSpPr/>
          <p:nvPr/>
        </p:nvGrpSpPr>
        <p:grpSpPr>
          <a:xfrm>
            <a:off x="8132353" y="611486"/>
            <a:ext cx="596829" cy="596829"/>
            <a:chOff x="6357825" y="1432425"/>
            <a:chExt cx="462300" cy="462300"/>
          </a:xfrm>
        </p:grpSpPr>
        <p:sp>
          <p:nvSpPr>
            <p:cNvPr id="542" name="Google Shape;542;p4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544" name="Google Shape;544;p49"/>
          <p:cNvSpPr/>
          <p:nvPr/>
        </p:nvSpPr>
        <p:spPr>
          <a:xfrm>
            <a:off x="7892675" y="280882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545" name="Google Shape;545;p49"/>
          <p:cNvSpPr/>
          <p:nvPr/>
        </p:nvSpPr>
        <p:spPr>
          <a:xfrm>
            <a:off x="248834" y="2098930"/>
            <a:ext cx="278700" cy="240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anga Light"/>
              <a:ea typeface="Changa Light"/>
              <a:cs typeface="Changa Light"/>
              <a:sym typeface="Changa Light"/>
            </a:endParaRPr>
          </a:p>
        </p:txBody>
      </p:sp>
      <p:sp>
        <p:nvSpPr>
          <p:cNvPr id="26" name="Google Shape;336;p37">
            <a:extLst>
              <a:ext uri="{FF2B5EF4-FFF2-40B4-BE49-F238E27FC236}">
                <a16:creationId xmlns:a16="http://schemas.microsoft.com/office/drawing/2014/main" id="{F14B0500-C14A-4875-B3D8-E687C9F85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2288" y="149571"/>
            <a:ext cx="6419424" cy="744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Methode de Newton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0DA07-12D6-4C81-8E77-D11417D4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042" y="938733"/>
            <a:ext cx="4121915" cy="2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2379785" y="2876450"/>
            <a:ext cx="5749999" cy="1496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Convergence de MN</a:t>
            </a:r>
            <a:endParaRPr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 idx="2"/>
          </p:nvPr>
        </p:nvSpPr>
        <p:spPr>
          <a:xfrm>
            <a:off x="410308" y="2876450"/>
            <a:ext cx="1969477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9" name="Google Shape;339;p37"/>
          <p:cNvSpPr/>
          <p:nvPr/>
        </p:nvSpPr>
        <p:spPr>
          <a:xfrm>
            <a:off x="7450850" y="2395274"/>
            <a:ext cx="596849" cy="551973"/>
          </a:xfrm>
          <a:custGeom>
            <a:avLst/>
            <a:gdLst/>
            <a:ahLst/>
            <a:cxnLst/>
            <a:rect l="l" t="t" r="r" b="b"/>
            <a:pathLst>
              <a:path w="1995" h="1845" extrusionOk="0">
                <a:moveTo>
                  <a:pt x="747" y="1844"/>
                </a:moveTo>
                <a:lnTo>
                  <a:pt x="745" y="1844"/>
                </a:lnTo>
                <a:cubicBezTo>
                  <a:pt x="737" y="1843"/>
                  <a:pt x="730" y="1841"/>
                  <a:pt x="725" y="1836"/>
                </a:cubicBezTo>
                <a:cubicBezTo>
                  <a:pt x="723" y="1835"/>
                  <a:pt x="721" y="1833"/>
                  <a:pt x="720" y="1832"/>
                </a:cubicBezTo>
                <a:cubicBezTo>
                  <a:pt x="719" y="1831"/>
                  <a:pt x="718" y="1830"/>
                  <a:pt x="717" y="1828"/>
                </a:cubicBezTo>
                <a:lnTo>
                  <a:pt x="7" y="725"/>
                </a:lnTo>
                <a:cubicBezTo>
                  <a:pt x="2" y="717"/>
                  <a:pt x="0" y="707"/>
                  <a:pt x="3" y="697"/>
                </a:cubicBezTo>
                <a:cubicBezTo>
                  <a:pt x="5" y="688"/>
                  <a:pt x="12" y="680"/>
                  <a:pt x="21" y="675"/>
                </a:cubicBezTo>
                <a:lnTo>
                  <a:pt x="1349" y="4"/>
                </a:lnTo>
                <a:cubicBezTo>
                  <a:pt x="1350" y="4"/>
                  <a:pt x="1350" y="3"/>
                  <a:pt x="1351" y="3"/>
                </a:cubicBezTo>
                <a:cubicBezTo>
                  <a:pt x="1358" y="0"/>
                  <a:pt x="1365" y="0"/>
                  <a:pt x="1371" y="1"/>
                </a:cubicBezTo>
                <a:cubicBezTo>
                  <a:pt x="1374" y="1"/>
                  <a:pt x="1376" y="2"/>
                  <a:pt x="1379" y="3"/>
                </a:cubicBezTo>
                <a:cubicBezTo>
                  <a:pt x="1385" y="6"/>
                  <a:pt x="1390" y="10"/>
                  <a:pt x="1394" y="17"/>
                </a:cubicBezTo>
                <a:cubicBezTo>
                  <a:pt x="1395" y="18"/>
                  <a:pt x="1396" y="19"/>
                  <a:pt x="1396" y="21"/>
                </a:cubicBezTo>
                <a:cubicBezTo>
                  <a:pt x="1397" y="22"/>
                  <a:pt x="1398" y="23"/>
                  <a:pt x="1398" y="24"/>
                </a:cubicBezTo>
                <a:lnTo>
                  <a:pt x="1991" y="1798"/>
                </a:lnTo>
                <a:cubicBezTo>
                  <a:pt x="1994" y="1809"/>
                  <a:pt x="1992" y="1821"/>
                  <a:pt x="1986" y="1830"/>
                </a:cubicBezTo>
                <a:cubicBezTo>
                  <a:pt x="1979" y="1838"/>
                  <a:pt x="1969" y="1843"/>
                  <a:pt x="1958" y="1843"/>
                </a:cubicBezTo>
                <a:lnTo>
                  <a:pt x="747" y="1843"/>
                </a:lnTo>
                <a:cubicBezTo>
                  <a:pt x="747" y="1844"/>
                  <a:pt x="747" y="1844"/>
                  <a:pt x="747" y="1844"/>
                </a:cubicBezTo>
                <a:moveTo>
                  <a:pt x="796" y="1775"/>
                </a:moveTo>
                <a:lnTo>
                  <a:pt x="1909" y="1775"/>
                </a:lnTo>
                <a:lnTo>
                  <a:pt x="1364" y="143"/>
                </a:lnTo>
                <a:lnTo>
                  <a:pt x="796" y="1775"/>
                </a:lnTo>
                <a:moveTo>
                  <a:pt x="86" y="720"/>
                </a:moveTo>
                <a:lnTo>
                  <a:pt x="737" y="1731"/>
                </a:lnTo>
                <a:lnTo>
                  <a:pt x="1303" y="105"/>
                </a:lnTo>
                <a:lnTo>
                  <a:pt x="86" y="72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8252875" y="1787675"/>
            <a:ext cx="177900" cy="177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341" name="Google Shape;341;p37"/>
          <p:cNvSpPr/>
          <p:nvPr/>
        </p:nvSpPr>
        <p:spPr>
          <a:xfrm rot="-10347328" flipH="1">
            <a:off x="793295" y="1575103"/>
            <a:ext cx="627835" cy="603038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7"/>
          <p:cNvGrpSpPr/>
          <p:nvPr/>
        </p:nvGrpSpPr>
        <p:grpSpPr>
          <a:xfrm>
            <a:off x="3901275" y="-612146"/>
            <a:ext cx="5976754" cy="3289821"/>
            <a:chOff x="3901275" y="-612146"/>
            <a:chExt cx="5976754" cy="3289821"/>
          </a:xfrm>
        </p:grpSpPr>
        <p:pic>
          <p:nvPicPr>
            <p:cNvPr id="343" name="Google Shape;343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01275" y="647412"/>
              <a:ext cx="1550801" cy="149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900469">
              <a:off x="7163024" y="-50951"/>
              <a:ext cx="2535496" cy="1402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2">
              <a:off x="5116950" y="706410"/>
              <a:ext cx="2043450" cy="19712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37"/>
          <p:cNvSpPr/>
          <p:nvPr/>
        </p:nvSpPr>
        <p:spPr>
          <a:xfrm>
            <a:off x="4148500" y="1965575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323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720000" y="27212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Convergence de la </a:t>
            </a:r>
            <a:r>
              <a:rPr lang="fr-FR" sz="2800" dirty="0" err="1"/>
              <a:t>methode</a:t>
            </a:r>
            <a:r>
              <a:rPr lang="fr-FR" sz="2800" dirty="0"/>
              <a:t> de newton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Google Shape;364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00" y="1850356"/>
                <a:ext cx="5387723" cy="23941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39700" indent="0" algn="l">
                  <a:lnSpc>
                    <a:spcPct val="150000"/>
                  </a:lnSpc>
                  <a:buNone/>
                </a:pPr>
                <a:r>
                  <a:rPr lang="fr-FR" b="0" i="0" dirty="0">
                    <a:solidFill>
                      <a:schemeClr val="tx1"/>
                    </a:solidFill>
                    <a:effectLst/>
                    <a:latin typeface="+mn-lt"/>
                  </a:rPr>
                  <a:t>La convergence dans le contexte de la Méthode de Newton se réfère à l'idée que les itérations successives convergent vers une solution optimale. Mathématiquement, la méthode de Newton est considérée comme convergente si la séquence des itérations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b="0" i="0" dirty="0">
                    <a:solidFill>
                      <a:schemeClr val="tx1"/>
                    </a:solidFill>
                    <a:effectLst/>
                    <a:latin typeface="+mn-lt"/>
                  </a:rPr>
                  <a:t> approche la solution optimale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b="0" i="0" dirty="0">
                    <a:solidFill>
                      <a:schemeClr val="tx1"/>
                    </a:solidFill>
                    <a:effectLst/>
                    <a:latin typeface="+mn-lt"/>
                  </a:rPr>
                  <a:t> à mesure que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b="0" i="0" dirty="0">
                    <a:solidFill>
                      <a:schemeClr val="tx1"/>
                    </a:solidFill>
                    <a:effectLst/>
                    <a:latin typeface="+mn-lt"/>
                  </a:rPr>
                  <a:t> tend vers l'infini.</a:t>
                </a:r>
              </a:p>
            </p:txBody>
          </p:sp>
        </mc:Choice>
        <mc:Fallback xmlns="">
          <p:sp>
            <p:nvSpPr>
              <p:cNvPr id="364" name="Google Shape;364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1850356"/>
                <a:ext cx="5387723" cy="2394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5" name="Google Shape;365;p39"/>
          <p:cNvGrpSpPr/>
          <p:nvPr/>
        </p:nvGrpSpPr>
        <p:grpSpPr>
          <a:xfrm>
            <a:off x="5809334" y="1640600"/>
            <a:ext cx="4117123" cy="3891757"/>
            <a:chOff x="5809334" y="1640600"/>
            <a:chExt cx="4117123" cy="3891757"/>
          </a:xfrm>
        </p:grpSpPr>
        <p:pic>
          <p:nvPicPr>
            <p:cNvPr id="366" name="Google Shape;36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282568">
              <a:off x="5916751" y="2057362"/>
              <a:ext cx="1671402" cy="92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9289" y="2903418"/>
              <a:ext cx="1093159" cy="1054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59599" y="3827925"/>
              <a:ext cx="1766857" cy="1704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39"/>
          <p:cNvSpPr/>
          <p:nvPr/>
        </p:nvSpPr>
        <p:spPr>
          <a:xfrm rot="5400000">
            <a:off x="6904750" y="4256375"/>
            <a:ext cx="602777" cy="578974"/>
          </a:xfrm>
          <a:custGeom>
            <a:avLst/>
            <a:gdLst/>
            <a:ahLst/>
            <a:cxnLst/>
            <a:rect l="l" t="t" r="r" b="b"/>
            <a:pathLst>
              <a:path w="2101" h="2018" extrusionOk="0">
                <a:moveTo>
                  <a:pt x="1087" y="2016"/>
                </a:moveTo>
                <a:cubicBezTo>
                  <a:pt x="1090" y="2017"/>
                  <a:pt x="1093" y="2017"/>
                  <a:pt x="1096" y="2016"/>
                </a:cubicBezTo>
                <a:cubicBezTo>
                  <a:pt x="1097" y="2016"/>
                  <a:pt x="1098" y="2016"/>
                  <a:pt x="1099" y="2016"/>
                </a:cubicBezTo>
                <a:cubicBezTo>
                  <a:pt x="1101" y="2016"/>
                  <a:pt x="1103" y="2015"/>
                  <a:pt x="1105" y="2014"/>
                </a:cubicBezTo>
                <a:cubicBezTo>
                  <a:pt x="1106" y="2014"/>
                  <a:pt x="1107" y="2014"/>
                  <a:pt x="1108" y="2013"/>
                </a:cubicBezTo>
                <a:cubicBezTo>
                  <a:pt x="1109" y="2013"/>
                  <a:pt x="1109" y="2013"/>
                  <a:pt x="1110" y="2012"/>
                </a:cubicBezTo>
                <a:cubicBezTo>
                  <a:pt x="1111" y="2011"/>
                  <a:pt x="1112" y="2010"/>
                  <a:pt x="1114" y="2009"/>
                </a:cubicBezTo>
                <a:lnTo>
                  <a:pt x="1115" y="2008"/>
                </a:lnTo>
                <a:cubicBezTo>
                  <a:pt x="1118" y="2005"/>
                  <a:pt x="1120" y="2003"/>
                  <a:pt x="1121" y="2000"/>
                </a:cubicBezTo>
                <a:lnTo>
                  <a:pt x="2096" y="45"/>
                </a:lnTo>
                <a:cubicBezTo>
                  <a:pt x="2096" y="45"/>
                  <a:pt x="2096" y="44"/>
                  <a:pt x="2097" y="44"/>
                </a:cubicBezTo>
                <a:cubicBezTo>
                  <a:pt x="2100" y="38"/>
                  <a:pt x="2100" y="31"/>
                  <a:pt x="2099" y="24"/>
                </a:cubicBezTo>
                <a:cubicBezTo>
                  <a:pt x="2099" y="23"/>
                  <a:pt x="2098" y="22"/>
                  <a:pt x="2098" y="21"/>
                </a:cubicBezTo>
                <a:cubicBezTo>
                  <a:pt x="2097" y="19"/>
                  <a:pt x="2096" y="17"/>
                  <a:pt x="2095" y="15"/>
                </a:cubicBezTo>
                <a:lnTo>
                  <a:pt x="2095" y="14"/>
                </a:lnTo>
                <a:cubicBezTo>
                  <a:pt x="2094" y="13"/>
                  <a:pt x="2093" y="12"/>
                  <a:pt x="2092" y="11"/>
                </a:cubicBezTo>
                <a:cubicBezTo>
                  <a:pt x="2091" y="10"/>
                  <a:pt x="2089" y="8"/>
                  <a:pt x="2087" y="7"/>
                </a:cubicBezTo>
                <a:cubicBezTo>
                  <a:pt x="2087" y="6"/>
                  <a:pt x="2087" y="6"/>
                  <a:pt x="2086" y="5"/>
                </a:cubicBezTo>
                <a:cubicBezTo>
                  <a:pt x="2086" y="5"/>
                  <a:pt x="2085" y="5"/>
                  <a:pt x="2084" y="4"/>
                </a:cubicBezTo>
                <a:cubicBezTo>
                  <a:pt x="2082" y="3"/>
                  <a:pt x="2080" y="2"/>
                  <a:pt x="2078" y="2"/>
                </a:cubicBezTo>
                <a:cubicBezTo>
                  <a:pt x="2077" y="1"/>
                  <a:pt x="2075" y="1"/>
                  <a:pt x="2074" y="1"/>
                </a:cubicBezTo>
                <a:cubicBezTo>
                  <a:pt x="2072" y="0"/>
                  <a:pt x="2070" y="0"/>
                  <a:pt x="2068" y="0"/>
                </a:cubicBezTo>
                <a:cubicBezTo>
                  <a:pt x="2066" y="0"/>
                  <a:pt x="2065" y="0"/>
                  <a:pt x="2063" y="1"/>
                </a:cubicBezTo>
                <a:cubicBezTo>
                  <a:pt x="2063" y="1"/>
                  <a:pt x="2062" y="1"/>
                  <a:pt x="2061" y="1"/>
                </a:cubicBezTo>
                <a:lnTo>
                  <a:pt x="23" y="536"/>
                </a:lnTo>
                <a:lnTo>
                  <a:pt x="22" y="537"/>
                </a:lnTo>
                <a:cubicBezTo>
                  <a:pt x="20" y="537"/>
                  <a:pt x="18" y="538"/>
                  <a:pt x="16" y="539"/>
                </a:cubicBezTo>
                <a:cubicBezTo>
                  <a:pt x="15" y="539"/>
                  <a:pt x="15" y="540"/>
                  <a:pt x="14" y="540"/>
                </a:cubicBezTo>
                <a:cubicBezTo>
                  <a:pt x="14" y="541"/>
                  <a:pt x="14" y="541"/>
                  <a:pt x="13" y="541"/>
                </a:cubicBezTo>
                <a:cubicBezTo>
                  <a:pt x="9" y="544"/>
                  <a:pt x="5" y="548"/>
                  <a:pt x="3" y="554"/>
                </a:cubicBezTo>
                <a:cubicBezTo>
                  <a:pt x="2" y="554"/>
                  <a:pt x="2" y="555"/>
                  <a:pt x="2" y="556"/>
                </a:cubicBezTo>
                <a:cubicBezTo>
                  <a:pt x="1" y="558"/>
                  <a:pt x="1" y="560"/>
                  <a:pt x="0" y="562"/>
                </a:cubicBezTo>
                <a:lnTo>
                  <a:pt x="0" y="563"/>
                </a:lnTo>
                <a:cubicBezTo>
                  <a:pt x="0" y="564"/>
                  <a:pt x="0" y="565"/>
                  <a:pt x="0" y="566"/>
                </a:cubicBezTo>
                <a:cubicBezTo>
                  <a:pt x="0" y="567"/>
                  <a:pt x="0" y="568"/>
                  <a:pt x="0" y="568"/>
                </a:cubicBezTo>
                <a:lnTo>
                  <a:pt x="73" y="1496"/>
                </a:lnTo>
                <a:cubicBezTo>
                  <a:pt x="73" y="1500"/>
                  <a:pt x="74" y="1503"/>
                  <a:pt x="76" y="1507"/>
                </a:cubicBezTo>
                <a:cubicBezTo>
                  <a:pt x="79" y="1513"/>
                  <a:pt x="83" y="1518"/>
                  <a:pt x="90" y="1521"/>
                </a:cubicBezTo>
                <a:lnTo>
                  <a:pt x="1080" y="2013"/>
                </a:lnTo>
                <a:cubicBezTo>
                  <a:pt x="1082" y="2014"/>
                  <a:pt x="1084" y="2015"/>
                  <a:pt x="1086" y="2015"/>
                </a:cubicBezTo>
                <a:lnTo>
                  <a:pt x="1087" y="2015"/>
                </a:lnTo>
                <a:cubicBezTo>
                  <a:pt x="1087" y="2016"/>
                  <a:pt x="1087" y="2016"/>
                  <a:pt x="1087" y="2016"/>
                </a:cubicBezTo>
                <a:moveTo>
                  <a:pt x="1973" y="88"/>
                </a:moveTo>
                <a:lnTo>
                  <a:pt x="1092" y="1033"/>
                </a:lnTo>
                <a:lnTo>
                  <a:pt x="121" y="575"/>
                </a:lnTo>
                <a:lnTo>
                  <a:pt x="1973" y="88"/>
                </a:lnTo>
                <a:moveTo>
                  <a:pt x="1125" y="1853"/>
                </a:moveTo>
                <a:lnTo>
                  <a:pt x="1130" y="1083"/>
                </a:lnTo>
                <a:lnTo>
                  <a:pt x="1946" y="208"/>
                </a:lnTo>
                <a:lnTo>
                  <a:pt x="1125" y="1853"/>
                </a:lnTo>
                <a:moveTo>
                  <a:pt x="133" y="1474"/>
                </a:moveTo>
                <a:lnTo>
                  <a:pt x="66" y="617"/>
                </a:lnTo>
                <a:lnTo>
                  <a:pt x="1068" y="1090"/>
                </a:lnTo>
                <a:lnTo>
                  <a:pt x="1063" y="1936"/>
                </a:lnTo>
                <a:lnTo>
                  <a:pt x="133" y="147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7317725" y="2542138"/>
            <a:ext cx="177900" cy="17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371" name="Google Shape;371;p39"/>
          <p:cNvGrpSpPr/>
          <p:nvPr/>
        </p:nvGrpSpPr>
        <p:grpSpPr>
          <a:xfrm rot="623070">
            <a:off x="7922566" y="2064437"/>
            <a:ext cx="517562" cy="517562"/>
            <a:chOff x="6357825" y="1432425"/>
            <a:chExt cx="462300" cy="462300"/>
          </a:xfrm>
        </p:grpSpPr>
        <p:sp>
          <p:nvSpPr>
            <p:cNvPr id="372" name="Google Shape;372;p39"/>
            <p:cNvSpPr/>
            <p:nvPr/>
          </p:nvSpPr>
          <p:spPr>
            <a:xfrm>
              <a:off x="6357825" y="15086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6434025" y="1432425"/>
              <a:ext cx="386100" cy="386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374" name="Google Shape;374;p39"/>
          <p:cNvSpPr/>
          <p:nvPr/>
        </p:nvSpPr>
        <p:spPr>
          <a:xfrm>
            <a:off x="7830800" y="4394975"/>
            <a:ext cx="107700" cy="107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y - Math - 7th grade by Slidesgo">
  <a:themeElements>
    <a:clrScheme name="Simple Light">
      <a:dk1>
        <a:srgbClr val="1B2020"/>
      </a:dk1>
      <a:lt1>
        <a:srgbClr val="F3ECE4"/>
      </a:lt1>
      <a:dk2>
        <a:srgbClr val="EEC36D"/>
      </a:dk2>
      <a:lt2>
        <a:srgbClr val="D37F5A"/>
      </a:lt2>
      <a:accent1>
        <a:srgbClr val="7D92A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</Template>
  <TotalTime>676</TotalTime>
  <Words>1071</Words>
  <Application>Microsoft Office PowerPoint</Application>
  <PresentationFormat>On-screen Show (16:9)</PresentationFormat>
  <Paragraphs>118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Changa Medium</vt:lpstr>
      <vt:lpstr>Wingdings</vt:lpstr>
      <vt:lpstr>DM Sans</vt:lpstr>
      <vt:lpstr>Anaheim</vt:lpstr>
      <vt:lpstr>Nunito Light</vt:lpstr>
      <vt:lpstr>Cambria Math</vt:lpstr>
      <vt:lpstr>KaTeX_Math</vt:lpstr>
      <vt:lpstr>Verdana</vt:lpstr>
      <vt:lpstr>Orbitron</vt:lpstr>
      <vt:lpstr>Changa Light</vt:lpstr>
      <vt:lpstr>Jura Medium</vt:lpstr>
      <vt:lpstr>KaTeX_Main</vt:lpstr>
      <vt:lpstr>Orbitron Medium</vt:lpstr>
      <vt:lpstr>Söhne</vt:lpstr>
      <vt:lpstr>Arial</vt:lpstr>
      <vt:lpstr>Arial</vt:lpstr>
      <vt:lpstr>Geometry - Math - 7th grade by Slidesgo</vt:lpstr>
      <vt:lpstr>PowerPoint Presentation</vt:lpstr>
      <vt:lpstr>Plan</vt:lpstr>
      <vt:lpstr>Introduction</vt:lpstr>
      <vt:lpstr>Methode de Newton</vt:lpstr>
      <vt:lpstr>Methode de Newton</vt:lpstr>
      <vt:lpstr>Methode de Newton</vt:lpstr>
      <vt:lpstr>Methode de Newton</vt:lpstr>
      <vt:lpstr>Convergence de MN</vt:lpstr>
      <vt:lpstr>Convergence de la methode de newton</vt:lpstr>
      <vt:lpstr>Convergence de la methode de newton</vt:lpstr>
      <vt:lpstr>Source : http://revue.sesamath.net/spip.php?article1230</vt:lpstr>
      <vt:lpstr>Exemples</vt:lpstr>
      <vt:lpstr>Exemple illustratif</vt:lpstr>
      <vt:lpstr>Exemple illustratif</vt:lpstr>
      <vt:lpstr>Comparaison des Résultats pour Différents Points de Départ</vt:lpstr>
      <vt:lpstr>Exercice</vt:lpstr>
      <vt:lpstr>Méthode de Newton pour une Fonction à une Seule Variable</vt:lpstr>
      <vt:lpstr>Implémentation</vt:lpstr>
      <vt:lpstr>Méthode de Newton pour une Fonction à plusieurs Variables</vt:lpstr>
      <vt:lpstr>Implémentation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- Math</dc:title>
  <dc:creator>Ahlam</dc:creator>
  <cp:lastModifiedBy>Ahlam</cp:lastModifiedBy>
  <cp:revision>32</cp:revision>
  <dcterms:created xsi:type="dcterms:W3CDTF">2024-01-07T02:30:11Z</dcterms:created>
  <dcterms:modified xsi:type="dcterms:W3CDTF">2024-01-08T12:14:38Z</dcterms:modified>
</cp:coreProperties>
</file>